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2"/>
  </p:notesMasterIdLst>
  <p:sldIdLst>
    <p:sldId id="278" r:id="rId2"/>
    <p:sldId id="287" r:id="rId3"/>
    <p:sldId id="358" r:id="rId4"/>
    <p:sldId id="279" r:id="rId5"/>
    <p:sldId id="391" r:id="rId6"/>
    <p:sldId id="280" r:id="rId7"/>
    <p:sldId id="392" r:id="rId8"/>
    <p:sldId id="359" r:id="rId9"/>
    <p:sldId id="281" r:id="rId10"/>
    <p:sldId id="360" r:id="rId11"/>
    <p:sldId id="282" r:id="rId12"/>
    <p:sldId id="361" r:id="rId13"/>
    <p:sldId id="346" r:id="rId14"/>
    <p:sldId id="362" r:id="rId15"/>
    <p:sldId id="283" r:id="rId16"/>
    <p:sldId id="363" r:id="rId17"/>
    <p:sldId id="347" r:id="rId18"/>
    <p:sldId id="364" r:id="rId19"/>
    <p:sldId id="348" r:id="rId20"/>
    <p:sldId id="365" r:id="rId21"/>
    <p:sldId id="286" r:id="rId22"/>
    <p:sldId id="366" r:id="rId23"/>
    <p:sldId id="349" r:id="rId24"/>
    <p:sldId id="289" r:id="rId25"/>
    <p:sldId id="290" r:id="rId26"/>
    <p:sldId id="291" r:id="rId27"/>
    <p:sldId id="350" r:id="rId28"/>
    <p:sldId id="367" r:id="rId29"/>
    <p:sldId id="292" r:id="rId30"/>
    <p:sldId id="368" r:id="rId31"/>
    <p:sldId id="293" r:id="rId32"/>
    <p:sldId id="294" r:id="rId33"/>
    <p:sldId id="369" r:id="rId34"/>
    <p:sldId id="296" r:id="rId35"/>
    <p:sldId id="297" r:id="rId36"/>
    <p:sldId id="370" r:id="rId37"/>
    <p:sldId id="298" r:id="rId38"/>
    <p:sldId id="299" r:id="rId39"/>
    <p:sldId id="371" r:id="rId40"/>
    <p:sldId id="300" r:id="rId41"/>
    <p:sldId id="301" r:id="rId42"/>
    <p:sldId id="351" r:id="rId43"/>
    <p:sldId id="302" r:id="rId44"/>
    <p:sldId id="374" r:id="rId45"/>
    <p:sldId id="303" r:id="rId46"/>
    <p:sldId id="373" r:id="rId47"/>
    <p:sldId id="304" r:id="rId48"/>
    <p:sldId id="372" r:id="rId49"/>
    <p:sldId id="305" r:id="rId50"/>
    <p:sldId id="307" r:id="rId51"/>
    <p:sldId id="375" r:id="rId52"/>
    <p:sldId id="308" r:id="rId53"/>
    <p:sldId id="309" r:id="rId54"/>
    <p:sldId id="376" r:id="rId55"/>
    <p:sldId id="310" r:id="rId56"/>
    <p:sldId id="377" r:id="rId57"/>
    <p:sldId id="352" r:id="rId58"/>
    <p:sldId id="378" r:id="rId59"/>
    <p:sldId id="353" r:id="rId60"/>
    <p:sldId id="354" r:id="rId61"/>
    <p:sldId id="355" r:id="rId62"/>
    <p:sldId id="356" r:id="rId63"/>
    <p:sldId id="311" r:id="rId64"/>
    <p:sldId id="379" r:id="rId65"/>
    <p:sldId id="312" r:id="rId66"/>
    <p:sldId id="313" r:id="rId67"/>
    <p:sldId id="314" r:id="rId68"/>
    <p:sldId id="315" r:id="rId69"/>
    <p:sldId id="316" r:id="rId70"/>
    <p:sldId id="317" r:id="rId71"/>
    <p:sldId id="318" r:id="rId72"/>
    <p:sldId id="380" r:id="rId73"/>
    <p:sldId id="357" r:id="rId74"/>
    <p:sldId id="381" r:id="rId75"/>
    <p:sldId id="319" r:id="rId76"/>
    <p:sldId id="382" r:id="rId77"/>
    <p:sldId id="320" r:id="rId78"/>
    <p:sldId id="383" r:id="rId79"/>
    <p:sldId id="321" r:id="rId80"/>
    <p:sldId id="384" r:id="rId81"/>
    <p:sldId id="322" r:id="rId82"/>
    <p:sldId id="323" r:id="rId83"/>
    <p:sldId id="324" r:id="rId84"/>
    <p:sldId id="385" r:id="rId85"/>
    <p:sldId id="325" r:id="rId86"/>
    <p:sldId id="386" r:id="rId87"/>
    <p:sldId id="326" r:id="rId88"/>
    <p:sldId id="387" r:id="rId89"/>
    <p:sldId id="327" r:id="rId90"/>
    <p:sldId id="328" r:id="rId91"/>
    <p:sldId id="329" r:id="rId92"/>
    <p:sldId id="331" r:id="rId93"/>
    <p:sldId id="332" r:id="rId94"/>
    <p:sldId id="333" r:id="rId95"/>
    <p:sldId id="334" r:id="rId96"/>
    <p:sldId id="335" r:id="rId97"/>
    <p:sldId id="389" r:id="rId98"/>
    <p:sldId id="336" r:id="rId99"/>
    <p:sldId id="388" r:id="rId100"/>
    <p:sldId id="337" r:id="rId101"/>
    <p:sldId id="338" r:id="rId102"/>
    <p:sldId id="390" r:id="rId103"/>
    <p:sldId id="339" r:id="rId104"/>
    <p:sldId id="340" r:id="rId105"/>
    <p:sldId id="341" r:id="rId106"/>
    <p:sldId id="342" r:id="rId107"/>
    <p:sldId id="344" r:id="rId108"/>
    <p:sldId id="343" r:id="rId109"/>
    <p:sldId id="345" r:id="rId110"/>
    <p:sldId id="274" r:id="rId1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autoAdjust="0"/>
    <p:restoredTop sz="94660" autoAdjust="0"/>
  </p:normalViewPr>
  <p:slideViewPr>
    <p:cSldViewPr snapToGrid="0">
      <p:cViewPr varScale="1">
        <p:scale>
          <a:sx n="86" d="100"/>
          <a:sy n="86" d="100"/>
        </p:scale>
        <p:origin x="27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9/18/2025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4A49E-A63C-4AC3-8ED1-99FF9845DCE3}" type="slidenum">
              <a:rPr lang="en-US" smtClean="0"/>
              <a:t>98</a:t>
            </a:fld>
            <a:endParaRPr lang="en-US"/>
          </a:p>
        </p:txBody>
      </p:sp>
    </p:spTree>
    <p:extLst>
      <p:ext uri="{BB962C8B-B14F-4D97-AF65-F5344CB8AC3E}">
        <p14:creationId xmlns:p14="http://schemas.microsoft.com/office/powerpoint/2010/main" val="108173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4A49E-A63C-4AC3-8ED1-99FF9845DCE3}" type="slidenum">
              <a:rPr lang="en-US" smtClean="0"/>
              <a:t>107</a:t>
            </a:fld>
            <a:endParaRPr lang="en-US"/>
          </a:p>
        </p:txBody>
      </p:sp>
    </p:spTree>
    <p:extLst>
      <p:ext uri="{BB962C8B-B14F-4D97-AF65-F5344CB8AC3E}">
        <p14:creationId xmlns:p14="http://schemas.microsoft.com/office/powerpoint/2010/main" val="1923921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9/18/2025</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92260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906088"/>
            <a:ext cx="8229600" cy="4774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08371" y="6315104"/>
            <a:ext cx="197843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8.png"/></Relationships>
</file>

<file path=ppt/slides/_rels/slide10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92.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362200"/>
            <a:ext cx="8369300" cy="1752600"/>
          </a:xfrm>
        </p:spPr>
        <p:txBody>
          <a:bodyPr/>
          <a:lstStyle/>
          <a:p>
            <a:pPr algn="ctr"/>
            <a:r>
              <a:rPr lang="en-US" sz="2800" b="1" dirty="0"/>
              <a:t>Distribution System Analysis</a:t>
            </a:r>
            <a:br>
              <a:rPr lang="en-US" sz="2800" dirty="0"/>
            </a:b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latin typeface="Calibri" panose="020F0502020204030204" pitchFamily="34" charset="0"/>
                <a:cs typeface="Calibri" panose="020F0502020204030204" pitchFamily="34" charset="0"/>
              </a:rPr>
              <a:t>Dr. Zhaoyu Wang</a:t>
            </a:r>
          </a:p>
          <a:p>
            <a:pPr algn="ctr"/>
            <a:r>
              <a:rPr lang="en-US" dirty="0">
                <a:solidFill>
                  <a:schemeClr val="tx1"/>
                </a:solidFill>
                <a:latin typeface="Calibri" panose="020F0502020204030204" pitchFamily="34" charset="0"/>
                <a:cs typeface="Calibri" panose="020F0502020204030204" pitchFamily="34" charset="0"/>
              </a:rPr>
              <a:t>1113 </a:t>
            </a:r>
            <a:r>
              <a:rPr lang="en-US" dirty="0" err="1">
                <a:solidFill>
                  <a:schemeClr val="tx1"/>
                </a:solidFill>
                <a:latin typeface="Calibri" panose="020F0502020204030204" pitchFamily="34" charset="0"/>
                <a:cs typeface="Calibri" panose="020F0502020204030204" pitchFamily="34" charset="0"/>
              </a:rPr>
              <a:t>Coover</a:t>
            </a:r>
            <a:r>
              <a:rPr lang="en-US" dirty="0">
                <a:solidFill>
                  <a:schemeClr val="tx1"/>
                </a:solidFill>
                <a:latin typeface="Calibri" panose="020F0502020204030204" pitchFamily="34" charset="0"/>
                <a:cs typeface="Calibri" panose="020F0502020204030204" pitchFamily="34" charset="0"/>
              </a:rPr>
              <a:t> Hall, Ames, IA</a:t>
            </a:r>
          </a:p>
          <a:p>
            <a:pPr algn="ctr"/>
            <a:r>
              <a:rPr lang="en-US" dirty="0">
                <a:solidFill>
                  <a:schemeClr val="tx1"/>
                </a:solidFill>
                <a:latin typeface="Calibri" panose="020F0502020204030204" pitchFamily="34" charset="0"/>
                <a:cs typeface="Calibri" panose="020F0502020204030204" pitchFamily="34" charset="0"/>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906087"/>
                <a:ext cx="8229600" cy="5174041"/>
              </a:xfrm>
            </p:spPr>
            <p:txBody>
              <a:bodyPr/>
              <a:lstStyle/>
              <a:p>
                <a:pPr marL="0" indent="0" algn="just">
                  <a:spcBef>
                    <a:spcPts val="600"/>
                  </a:spcBef>
                  <a:buNone/>
                </a:pPr>
                <a:r>
                  <a:rPr lang="en-US" sz="2400" dirty="0">
                    <a:solidFill>
                      <a:srgbClr val="C00000"/>
                    </a:solidFill>
                    <a:latin typeface="Calibri" panose="020F0502020204030204" pitchFamily="34" charset="0"/>
                    <a:ea typeface="Calibri" panose="020F0502020204030204" pitchFamily="34" charset="0"/>
                    <a:cs typeface="Calibri" panose="020F0502020204030204" pitchFamily="34" charset="0"/>
                  </a:rPr>
                  <a:t>3.1 Load Model I</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r>
                  <a:rPr lang="en-US" sz="2400" dirty="0">
                    <a:solidFill>
                      <a:schemeClr val="tx1"/>
                    </a:solidFill>
                    <a:latin typeface="Calibri" panose="020F0502020204030204" pitchFamily="34" charset="0"/>
                    <a:cs typeface="Calibri" panose="020F0502020204030204" pitchFamily="34" charset="0"/>
                  </a:rPr>
                  <a:t>It is usual to represent both P and Q as a general polynomial function of V.</a:t>
                </a:r>
              </a:p>
              <a:p>
                <a:pPr marL="0" indent="0" algn="just">
                  <a:spcBef>
                    <a:spcPts val="600"/>
                  </a:spcBef>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oMath>
                  </m:oMathPara>
                </a14:m>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a:p>
                <a:pPr algn="just">
                  <a:spcBef>
                    <a:spcPts val="1200"/>
                  </a:spcBef>
                  <a:spcAft>
                    <a:spcPts val="600"/>
                  </a:spcAft>
                </a:pPr>
                <a:r>
                  <a:rPr lang="en-US" sz="2400" dirty="0">
                    <a:solidFill>
                      <a:schemeClr val="tx1"/>
                    </a:solidFill>
                    <a:latin typeface="Calibri" panose="020F0502020204030204" pitchFamily="34" charset="0"/>
                    <a:cs typeface="Calibri" panose="020F0502020204030204" pitchFamily="34" charset="0"/>
                  </a:rPr>
                  <a:t>Such a representation is valid for individual type of loads or aggregate (composite) type of loads.</a:t>
                </a:r>
              </a:p>
              <a:p>
                <a:pPr algn="just">
                  <a:spcBef>
                    <a:spcPts val="600"/>
                  </a:spcBef>
                </a:pPr>
                <a:r>
                  <a:rPr lang="en-US" sz="2400" dirty="0">
                    <a:solidFill>
                      <a:schemeClr val="tx1"/>
                    </a:solidFill>
                    <a:latin typeface="Calibri" panose="020F0502020204030204" pitchFamily="34" charset="0"/>
                    <a:cs typeface="Calibri" panose="020F0502020204030204" pitchFamily="34" charset="0"/>
                  </a:rPr>
                  <a:t>Different conditions for the coefficients give different models. For example:</a:t>
                </a:r>
              </a:p>
              <a:p>
                <a:pPr marL="857238" lvl="1" indent="-400050" algn="just">
                  <a:spcBef>
                    <a:spcPts val="600"/>
                  </a:spcBef>
                  <a:buFont typeface="+mj-lt"/>
                  <a:buAutoNum type="romanLcPeriod"/>
                </a:pPr>
                <a:r>
                  <a:rPr lang="en-US" sz="2400" dirty="0">
                    <a:solidFill>
                      <a:schemeClr val="tx1"/>
                    </a:solidFill>
                    <a:latin typeface="Calibri" panose="020F0502020204030204" pitchFamily="34" charset="0"/>
                    <a:ea typeface="+mn-ea"/>
                    <a:cs typeface="Calibri" panose="020F0502020204030204" pitchFamily="34" charset="0"/>
                  </a:rPr>
                  <a:t>If only </a:t>
                </a:r>
                <a14:m>
                  <m:oMath xmlns:m="http://schemas.openxmlformats.org/officeDocument/2006/math">
                    <m:sSub>
                      <m:sSubPr>
                        <m:ctrlPr>
                          <a:rPr lang="en-US" sz="2400" i="1">
                            <a:solidFill>
                              <a:schemeClr val="tx1"/>
                            </a:solidFill>
                            <a:latin typeface="Cambria Math" panose="02040503050406030204" pitchFamily="18" charset="0"/>
                            <a:ea typeface="+mn-ea"/>
                            <a:cs typeface="+mn-cs"/>
                          </a:rPr>
                        </m:ctrlPr>
                      </m:sSubPr>
                      <m:e>
                        <m:r>
                          <a:rPr lang="en-US" sz="2400">
                            <a:solidFill>
                              <a:schemeClr val="tx1"/>
                            </a:solidFill>
                            <a:latin typeface="Cambria Math" panose="02040503050406030204" pitchFamily="18" charset="0"/>
                            <a:ea typeface="+mn-ea"/>
                            <a:cs typeface="+mn-cs"/>
                          </a:rPr>
                          <m:t>𝑎</m:t>
                        </m:r>
                      </m:e>
                      <m:sub>
                        <m:r>
                          <a:rPr lang="en-US" sz="2400" b="0" i="0" smtClean="0">
                            <a:solidFill>
                              <a:schemeClr val="tx1"/>
                            </a:solidFill>
                            <a:latin typeface="Cambria Math" panose="02040503050406030204" pitchFamily="18" charset="0"/>
                            <a:ea typeface="+mn-ea"/>
                            <a:cs typeface="+mn-cs"/>
                          </a:rPr>
                          <m:t>0</m:t>
                        </m:r>
                      </m:sub>
                    </m:sSub>
                  </m:oMath>
                </a14:m>
                <a:r>
                  <a:rPr lang="en-US" sz="2400" dirty="0">
                    <a:solidFill>
                      <a:schemeClr val="tx1"/>
                    </a:solidFill>
                    <a:latin typeface="Calibri" panose="020F0502020204030204" pitchFamily="34" charset="0"/>
                    <a:ea typeface="+mn-ea"/>
                    <a:cs typeface="Calibri" panose="020F0502020204030204" pitchFamily="34" charset="0"/>
                  </a:rPr>
                  <a:t> and </a:t>
                </a:r>
                <a14:m>
                  <m:oMath xmlns:m="http://schemas.openxmlformats.org/officeDocument/2006/math">
                    <m:sSub>
                      <m:sSubPr>
                        <m:ctrlPr>
                          <a:rPr lang="en-US" sz="2400" i="1">
                            <a:solidFill>
                              <a:schemeClr val="tx1"/>
                            </a:solidFill>
                            <a:latin typeface="Cambria Math" panose="02040503050406030204" pitchFamily="18" charset="0"/>
                            <a:ea typeface="+mn-ea"/>
                            <a:cs typeface="+mn-cs"/>
                          </a:rPr>
                        </m:ctrlPr>
                      </m:sSubPr>
                      <m:e>
                        <m:r>
                          <a:rPr lang="en-US" sz="2400">
                            <a:solidFill>
                              <a:schemeClr val="tx1"/>
                            </a:solidFill>
                            <a:latin typeface="Cambria Math" panose="02040503050406030204" pitchFamily="18" charset="0"/>
                            <a:ea typeface="+mn-ea"/>
                            <a:cs typeface="+mn-cs"/>
                          </a:rPr>
                          <m:t>𝑏</m:t>
                        </m:r>
                      </m:e>
                      <m:sub>
                        <m:r>
                          <a:rPr lang="en-US" sz="2400" b="0" i="0" smtClean="0">
                            <a:solidFill>
                              <a:schemeClr val="tx1"/>
                            </a:solidFill>
                            <a:latin typeface="Cambria Math" panose="02040503050406030204" pitchFamily="18" charset="0"/>
                            <a:ea typeface="+mn-ea"/>
                            <a:cs typeface="+mn-cs"/>
                          </a:rPr>
                          <m:t>0</m:t>
                        </m:r>
                      </m:sub>
                    </m:sSub>
                  </m:oMath>
                </a14:m>
                <a:r>
                  <a:rPr lang="en-US" sz="2400" dirty="0">
                    <a:solidFill>
                      <a:schemeClr val="tx1"/>
                    </a:solidFill>
                    <a:latin typeface="Calibri" panose="020F0502020204030204" pitchFamily="34" charset="0"/>
                    <a:ea typeface="+mn-ea"/>
                    <a:cs typeface="Calibri" panose="020F0502020204030204" pitchFamily="34" charset="0"/>
                  </a:rPr>
                  <a:t> are nonzero, and all the coefficients are zero, then,</a:t>
                </a:r>
              </a:p>
              <a:p>
                <a:pPr marL="457188" lvl="1" indent="0" algn="ctr">
                  <a:spcBef>
                    <a:spcPts val="600"/>
                  </a:spcBef>
                  <a:buNone/>
                </a:pPr>
                <a14:m>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2400" i="1">
                        <a:solidFill>
                          <a:schemeClr val="tx1"/>
                        </a:solidFill>
                        <a:latin typeface="Cambria Math" panose="02040503050406030204" pitchFamily="18" charset="0"/>
                      </a:rPr>
                      <m:t>𝑄</m:t>
                    </m:r>
                    <m:r>
                      <a:rPr lang="en-US" sz="240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𝑏</m:t>
                        </m:r>
                      </m:e>
                      <m:sub>
                        <m:r>
                          <a:rPr lang="en-US" sz="2400">
                            <a:solidFill>
                              <a:schemeClr val="tx1"/>
                            </a:solidFill>
                            <a:latin typeface="Cambria Math" panose="02040503050406030204" pitchFamily="18" charset="0"/>
                          </a:rPr>
                          <m:t>0</m:t>
                        </m:r>
                      </m:sub>
                    </m:sSub>
                  </m:oMath>
                </a14:m>
                <a:r>
                  <a:rPr lang="en-US" sz="2400" dirty="0">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(Constant Power Load)</a:t>
                </a:r>
              </a:p>
              <a:p>
                <a:pPr marL="457188" lvl="1" indent="0" algn="just">
                  <a:spcBef>
                    <a:spcPts val="600"/>
                  </a:spcBef>
                  <a:buNone/>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906087"/>
                <a:ext cx="8229600" cy="5174041"/>
              </a:xfrm>
              <a:blipFill>
                <a:blip r:embed="rId2"/>
                <a:stretch>
                  <a:fillRect l="-1111" t="-943" r="-1111" b="-59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6" name="Footer Placeholder 4">
            <a:extLst>
              <a:ext uri="{FF2B5EF4-FFF2-40B4-BE49-F238E27FC236}">
                <a16:creationId xmlns:a16="http://schemas.microsoft.com/office/drawing/2014/main" id="{A178C151-9DAB-7C1E-D800-84BDF0DCA9E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177640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A3CAECB-E640-5E5E-FC3A-8F84B2C4D038}"/>
              </a:ext>
            </a:extLst>
          </p:cNvPr>
          <p:cNvPicPr>
            <a:picLocks noGrp="1" noChangeAspect="1"/>
          </p:cNvPicPr>
          <p:nvPr>
            <p:ph idx="1"/>
          </p:nvPr>
        </p:nvPicPr>
        <p:blipFill>
          <a:blip r:embed="rId2"/>
          <a:stretch>
            <a:fillRect/>
          </a:stretch>
        </p:blipFill>
        <p:spPr>
          <a:xfrm>
            <a:off x="215645" y="777871"/>
            <a:ext cx="8331200" cy="1995341"/>
          </a:xfrm>
        </p:spPr>
      </p:pic>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100</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 Symmetrical Component-based Fault Analysis</a:t>
            </a:r>
          </a:p>
        </p:txBody>
      </p:sp>
      <p:sp>
        <p:nvSpPr>
          <p:cNvPr id="8" name="TextBox 7">
            <a:extLst>
              <a:ext uri="{FF2B5EF4-FFF2-40B4-BE49-F238E27FC236}">
                <a16:creationId xmlns:a16="http://schemas.microsoft.com/office/drawing/2014/main" id="{201927AC-B32A-C54E-E96D-80A41F67118F}"/>
              </a:ext>
            </a:extLst>
          </p:cNvPr>
          <p:cNvSpPr txBox="1"/>
          <p:nvPr/>
        </p:nvSpPr>
        <p:spPr>
          <a:xfrm>
            <a:off x="1585453" y="2885562"/>
            <a:ext cx="6474542"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Pre-fault positive‐, negative‐, and zero‐sequence equivalent circuits with respect to bus </a:t>
            </a:r>
            <a:r>
              <a:rPr lang="en-US" sz="1200" i="1" dirty="0">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7917C9C-27F0-D090-1665-9FB6FF67AC7D}"/>
                  </a:ext>
                </a:extLst>
              </p:cNvPr>
              <p:cNvSpPr txBox="1"/>
              <p:nvPr/>
            </p:nvSpPr>
            <p:spPr>
              <a:xfrm>
                <a:off x="414429" y="3330314"/>
                <a:ext cx="8206003" cy="2045047"/>
              </a:xfrm>
              <a:prstGeom prst="rect">
                <a:avLst/>
              </a:prstGeom>
              <a:noFill/>
            </p:spPr>
            <p:txBody>
              <a:bodyPr wrap="square">
                <a:spAutoFit/>
              </a:bodyPr>
              <a:lstStyle/>
              <a:p>
                <a:pPr marL="285750" marR="0" indent="-285750">
                  <a:spcBef>
                    <a:spcPts val="0"/>
                  </a:spcBef>
                  <a:spcAft>
                    <a:spcPts val="12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Note that in the figure,</a:t>
                </a:r>
              </a:p>
              <a:p>
                <a:pPr marL="0" marR="0">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a:effectLst/>
                                    <a:latin typeface="Cambria Math" panose="02040503050406030204" pitchFamily="18" charset="0"/>
                                    <a:ea typeface="Calibri" panose="020F0502020204030204" pitchFamily="34" charset="0"/>
                                    <a:cs typeface="Times New Roman" panose="02020603050405020304" pitchFamily="18" charset="0"/>
                                  </a:rPr>
                                  <m:t>1</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a:effectLst/>
                                    <a:latin typeface="Cambria Math" panose="02040503050406030204" pitchFamily="18" charset="0"/>
                                    <a:ea typeface="Calibri" panose="020F0502020204030204" pitchFamily="34" charset="0"/>
                                    <a:cs typeface="Times New Roman" panose="02020603050405020304" pitchFamily="18" charset="0"/>
                                  </a:rPr>
                                  <m:t>1</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a:effectLst/>
                                    <a:latin typeface="Cambria Math" panose="02040503050406030204" pitchFamily="18" charset="0"/>
                                    <a:ea typeface="Calibri" panose="020F0502020204030204" pitchFamily="34" charset="0"/>
                                    <a:cs typeface="Times New Roman" panose="02020603050405020304" pitchFamily="18" charset="0"/>
                                  </a:rPr>
                                  <m:t>11</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a:effectLst/>
                                    <a:latin typeface="Cambria Math" panose="02040503050406030204" pitchFamily="18" charset="0"/>
                                    <a:ea typeface="Calibri" panose="020F0502020204030204" pitchFamily="34" charset="0"/>
                                    <a:cs typeface="Times New Roman" panose="02020603050405020304" pitchFamily="18" charset="0"/>
                                  </a:rPr>
                                  <m:t>2</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a:effectLst/>
                                    <a:latin typeface="Cambria Math" panose="02040503050406030204" pitchFamily="18" charset="0"/>
                                    <a:ea typeface="Calibri" panose="020F0502020204030204" pitchFamily="34" charset="0"/>
                                    <a:cs typeface="Times New Roman" panose="02020603050405020304" pitchFamily="18" charset="0"/>
                                  </a:rPr>
                                  <m:t>2</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a:effectLst/>
                                    <a:latin typeface="Cambria Math" panose="02040503050406030204" pitchFamily="18" charset="0"/>
                                    <a:ea typeface="Calibri" panose="020F0502020204030204" pitchFamily="34" charset="0"/>
                                    <a:cs typeface="Times New Roman" panose="02020603050405020304" pitchFamily="18" charset="0"/>
                                  </a:rPr>
                                  <m:t>22</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a:effectLst/>
                                    <a:latin typeface="Cambria Math" panose="02040503050406030204" pitchFamily="18" charset="0"/>
                                    <a:ea typeface="Calibri" panose="020F0502020204030204" pitchFamily="34" charset="0"/>
                                    <a:cs typeface="Times New Roman" panose="02020603050405020304" pitchFamily="18" charset="0"/>
                                  </a:rPr>
                                  <m:t>0</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a:effectLst/>
                                    <a:latin typeface="Cambria Math" panose="02040503050406030204" pitchFamily="18" charset="0"/>
                                    <a:ea typeface="Calibri" panose="020F0502020204030204" pitchFamily="34" charset="0"/>
                                    <a:cs typeface="Times New Roman" panose="02020603050405020304" pitchFamily="18" charset="0"/>
                                  </a:rPr>
                                  <m:t>0</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a:effectLst/>
                                    <a:latin typeface="Cambria Math" panose="02040503050406030204" pitchFamily="18" charset="0"/>
                                    <a:ea typeface="Calibri" panose="020F0502020204030204" pitchFamily="34" charset="0"/>
                                    <a:cs typeface="Times New Roman" panose="02020603050405020304" pitchFamily="18" charset="0"/>
                                  </a:rPr>
                                  <m:t>00</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oMath>
                  </m:oMathPara>
                </a14:m>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7917C9C-27F0-D090-1665-9FB6FF67AC7D}"/>
                  </a:ext>
                </a:extLst>
              </p:cNvPr>
              <p:cNvSpPr txBox="1">
                <a:spLocks noRot="1" noChangeAspect="1" noMove="1" noResize="1" noEditPoints="1" noAdjustHandles="1" noChangeArrowheads="1" noChangeShapeType="1" noTextEdit="1"/>
              </p:cNvSpPr>
              <p:nvPr/>
            </p:nvSpPr>
            <p:spPr>
              <a:xfrm>
                <a:off x="414429" y="3330314"/>
                <a:ext cx="8206003" cy="2045047"/>
              </a:xfrm>
              <a:prstGeom prst="rect">
                <a:avLst/>
              </a:prstGeom>
              <a:blipFill>
                <a:blip r:embed="rId3"/>
                <a:stretch>
                  <a:fillRect l="-1040" t="-2381"/>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BCC47B11-F0C3-7FA1-0E56-575E792AEC30}"/>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853548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751694" cy="4937133"/>
          </a:xfrm>
        </p:spPr>
        <p:txBody>
          <a:bodyPr/>
          <a:lstStyle/>
          <a:p>
            <a:pPr algn="just">
              <a:spcBef>
                <a:spcPts val="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For a three‐phase fault, the system stays balanced, and the negative‐ and the zero‐sequence currents are 0. </a:t>
            </a:r>
          </a:p>
          <a:p>
            <a:pPr algn="just">
              <a:spcBef>
                <a:spcPts val="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To compute the positive‐sequence current, we create a short circuit across the positive‐sequence circuit as shown in Figure.</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101</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7.6.1 Three-phase Fault</a:t>
            </a:r>
          </a:p>
        </p:txBody>
      </p:sp>
      <p:pic>
        <p:nvPicPr>
          <p:cNvPr id="7" name="Picture 6">
            <a:extLst>
              <a:ext uri="{FF2B5EF4-FFF2-40B4-BE49-F238E27FC236}">
                <a16:creationId xmlns:a16="http://schemas.microsoft.com/office/drawing/2014/main" id="{9D2441C6-DC96-0B55-33F1-853F73963E22}"/>
              </a:ext>
            </a:extLst>
          </p:cNvPr>
          <p:cNvPicPr>
            <a:picLocks noChangeAspect="1"/>
          </p:cNvPicPr>
          <p:nvPr/>
        </p:nvPicPr>
        <p:blipFill>
          <a:blip r:embed="rId2"/>
          <a:stretch>
            <a:fillRect/>
          </a:stretch>
        </p:blipFill>
        <p:spPr>
          <a:xfrm>
            <a:off x="1981658" y="2595367"/>
            <a:ext cx="5180684" cy="2279815"/>
          </a:xfrm>
          <a:prstGeom prst="rect">
            <a:avLst/>
          </a:prstGeom>
        </p:spPr>
      </p:pic>
      <p:sp>
        <p:nvSpPr>
          <p:cNvPr id="8" name="TextBox 7">
            <a:extLst>
              <a:ext uri="{FF2B5EF4-FFF2-40B4-BE49-F238E27FC236}">
                <a16:creationId xmlns:a16="http://schemas.microsoft.com/office/drawing/2014/main" id="{0365316D-2319-058D-27D7-0AEE7FD79BA8}"/>
              </a:ext>
            </a:extLst>
          </p:cNvPr>
          <p:cNvSpPr txBox="1"/>
          <p:nvPr/>
        </p:nvSpPr>
        <p:spPr>
          <a:xfrm>
            <a:off x="2625948" y="4875182"/>
            <a:ext cx="4048431"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Three‐phase fault in sequence domain.</a:t>
            </a:r>
            <a:endParaRPr lang="en-US" sz="1400" i="1"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9958D3C3-DD07-FBB1-3884-1C78951AB19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307497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628382" cy="4937133"/>
              </a:xfrm>
            </p:spPr>
            <p:txBody>
              <a:bodyPr/>
              <a:lstStyle/>
              <a:p>
                <a:pPr algn="just">
                  <a:spcBef>
                    <a:spcPts val="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From this circuit,</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den>
                      </m:f>
                    </m:oMath>
                  </m:oMathPara>
                </a14:m>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convert them to the phase domain,</a:t>
                </a:r>
              </a:p>
              <a:p>
                <a:pPr marL="0" indent="0" algn="just">
                  <a:spcBef>
                    <a:spcPts val="0"/>
                  </a:spcBef>
                  <a:spcAft>
                    <a:spcPts val="1200"/>
                  </a:spcAft>
                  <a:buNone/>
                </a:pPr>
                <a14:m>
                  <m:oMathPara xmlns:m="http://schemas.openxmlformats.org/officeDocument/2006/math">
                    <m:oMathParaPr>
                      <m:jc m:val="center"/>
                    </m:oMathParaPr>
                    <m:oMath xmlns:m="http://schemas.openxmlformats.org/officeDocument/2006/math">
                      <m:d>
                        <m:dPr>
                          <m:begChr m:val="["/>
                          <m:end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𝒃𝑭</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𝒄𝑭</m:t>
                                    </m:r>
                                  </m:sup>
                                </m:sSubSup>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e>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
                        </m:e>
                      </m:d>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e>
                      </m:d>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8628382" cy="4937133"/>
              </a:xfrm>
              <a:blipFill>
                <a:blip r:embed="rId2"/>
                <a:stretch>
                  <a:fillRect l="-565" t="-98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102</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7.6.1 Three-phase Fault</a:t>
            </a:r>
          </a:p>
        </p:txBody>
      </p:sp>
      <p:sp>
        <p:nvSpPr>
          <p:cNvPr id="6" name="Footer Placeholder 4">
            <a:extLst>
              <a:ext uri="{FF2B5EF4-FFF2-40B4-BE49-F238E27FC236}">
                <a16:creationId xmlns:a16="http://schemas.microsoft.com/office/drawing/2014/main" id="{9958D3C3-DD07-FBB1-3884-1C78951AB19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253922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5226830" cy="4937133"/>
              </a:xfrm>
            </p:spPr>
            <p:txBody>
              <a:bodyPr/>
              <a:lstStyle/>
              <a:p>
                <a:pPr marL="0" indent="0">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conditions for this fault in phase domain are</a:t>
                </a:r>
              </a:p>
              <a:p>
                <a:pPr marL="0" indent="0" algn="ctr">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𝒄</m:t>
                        </m:r>
                      </m:sup>
                    </m:sSub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just">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Transforming these conditions to sequence domain gives,</a:t>
                </a:r>
              </a:p>
              <a:p>
                <a:pPr marL="0" indent="0" algn="just">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indent="0" algn="just">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0"/>
                  </a:spcAft>
                  <a:buNone/>
                </a:pP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Simplifying gives,</a:t>
                </a:r>
              </a:p>
              <a:p>
                <a:pPr marL="0" indent="0" algn="just">
                  <a:spcBef>
                    <a:spcPts val="0"/>
                  </a:spcBef>
                  <a:spcAft>
                    <a:spcPts val="0"/>
                  </a:spcAft>
                  <a:buNone/>
                </a:pPr>
                <a14:m>
                  <m:oMathPara xmlns:m="http://schemas.openxmlformats.org/officeDocument/2006/math">
                    <m:oMathParaPr>
                      <m:jc m:val="centerGroup"/>
                    </m:oMathParaPr>
                    <m:oMath xmlns:m="http://schemas.openxmlformats.org/officeDocument/2006/math">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p>
              <a:p>
                <a:pPr marL="0" indent="0" algn="just">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endParaRPr lang="en-US" sz="1800" dirty="0">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5226830" cy="4937133"/>
              </a:xfrm>
              <a:blipFill>
                <a:blip r:embed="rId2"/>
                <a:stretch>
                  <a:fillRect l="-1750" t="-988" r="-175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103</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7.6.2 DLG Fault</a:t>
            </a:r>
          </a:p>
        </p:txBody>
      </p:sp>
      <p:pic>
        <p:nvPicPr>
          <p:cNvPr id="9" name="Picture 8">
            <a:extLst>
              <a:ext uri="{FF2B5EF4-FFF2-40B4-BE49-F238E27FC236}">
                <a16:creationId xmlns:a16="http://schemas.microsoft.com/office/drawing/2014/main" id="{56E16AC7-BA4C-978E-D7CF-FF621608F476}"/>
              </a:ext>
            </a:extLst>
          </p:cNvPr>
          <p:cNvPicPr>
            <a:picLocks noChangeAspect="1"/>
          </p:cNvPicPr>
          <p:nvPr/>
        </p:nvPicPr>
        <p:blipFill>
          <a:blip r:embed="rId3"/>
          <a:stretch>
            <a:fillRect/>
          </a:stretch>
        </p:blipFill>
        <p:spPr>
          <a:xfrm>
            <a:off x="5501148" y="1193204"/>
            <a:ext cx="3503058" cy="2357131"/>
          </a:xfrm>
          <a:prstGeom prst="rect">
            <a:avLst/>
          </a:prstGeom>
        </p:spPr>
      </p:pic>
      <p:sp>
        <p:nvSpPr>
          <p:cNvPr id="10" name="TextBox 9">
            <a:extLst>
              <a:ext uri="{FF2B5EF4-FFF2-40B4-BE49-F238E27FC236}">
                <a16:creationId xmlns:a16="http://schemas.microsoft.com/office/drawing/2014/main" id="{2AB7BA06-1DF9-2831-9304-FDDB2D341D58}"/>
              </a:ext>
            </a:extLst>
          </p:cNvPr>
          <p:cNvSpPr txBox="1"/>
          <p:nvPr/>
        </p:nvSpPr>
        <p:spPr>
          <a:xfrm>
            <a:off x="5796116" y="3429000"/>
            <a:ext cx="334788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DLG fault in sequence domain.</a:t>
            </a:r>
            <a:endParaRPr lang="en-US" sz="1200" i="1"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27961ABA-9A27-F69F-9DA5-9B7C8AC0407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716749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717282" cy="5185126"/>
              </a:xfrm>
            </p:spPr>
            <p:txBody>
              <a:bodyPr/>
              <a:lstStyle/>
              <a:p>
                <a:pPr marL="0" indent="0" algn="just">
                  <a:spcBef>
                    <a:spcPts val="0"/>
                  </a:spcBef>
                  <a:spcAft>
                    <a:spcPts val="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Also,</a:t>
                </a:r>
              </a:p>
              <a:p>
                <a:pPr marL="0" indent="0" algn="just">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or,</a:t>
                </a:r>
              </a:p>
              <a:p>
                <a:pPr marL="0" indent="0" algn="just">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Therefore,</a:t>
                </a:r>
              </a:p>
              <a:p>
                <a:pPr marL="0" indent="0" algn="just">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use conditions given by: </a:t>
                </a:r>
                <a14:m>
                  <m:oMath xmlns:m="http://schemas.openxmlformats.org/officeDocument/2006/math">
                    <m:m>
                      <m:mPr>
                        <m:plcHide m:val="on"/>
                        <m:mcs>
                          <m:mc>
                            <m:mcPr>
                              <m:count m:val="2"/>
                              <m:mcJc m:val="center"/>
                            </m:mcPr>
                          </m:mc>
                        </m:mcs>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oMath>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nd </a:t>
                </a:r>
                <a14:m>
                  <m:oMath xmlns:m="http://schemas.openxmlformats.org/officeDocument/2006/math">
                    <m:sSubSup>
                      <m:sSubSupPr>
                        <m:ctrlPr>
                          <a:rPr lang="en-US" sz="24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create the circuit in sequence domain shown in the Figure .</a:t>
                </a:r>
              </a:p>
              <a:p>
                <a:pPr marL="0" indent="0" algn="ctr">
                  <a:spcBef>
                    <a:spcPts val="0"/>
                  </a:spcBef>
                  <a:spcAft>
                    <a:spcPts val="0"/>
                  </a:spcAft>
                  <a:buNone/>
                </a:pPr>
                <a14:m>
                  <m:oMath xmlns:m="http://schemas.openxmlformats.org/officeDocument/2006/math">
                    <m:sSubSup>
                      <m:sSubSup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d>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num>
                          <m:den>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den>
                        </m:f>
                      </m:den>
                    </m:f>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0"/>
                  </a:spcBef>
                  <a:spcAft>
                    <a:spcPts val="1200"/>
                  </a:spcAft>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8717282" cy="5185126"/>
              </a:xfrm>
              <a:blipFill>
                <a:blip r:embed="rId2"/>
                <a:stretch>
                  <a:fillRect l="-1049" t="-941" r="-1049" b="-35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104</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7.6.2 DLG Fault</a:t>
            </a:r>
          </a:p>
        </p:txBody>
      </p:sp>
      <p:sp>
        <p:nvSpPr>
          <p:cNvPr id="6" name="Footer Placeholder 4">
            <a:extLst>
              <a:ext uri="{FF2B5EF4-FFF2-40B4-BE49-F238E27FC236}">
                <a16:creationId xmlns:a16="http://schemas.microsoft.com/office/drawing/2014/main" id="{8460CB6D-0648-2170-FDDB-9868A0E4233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56093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526782" cy="4937133"/>
              </a:xfrm>
            </p:spPr>
            <p:txBody>
              <a:bodyPr/>
              <a:lstStyle/>
              <a:p>
                <a:pPr marL="0" indent="0" algn="ctr">
                  <a:spcBef>
                    <a:spcPts val="0"/>
                  </a:spcBef>
                  <a:spcAft>
                    <a:spcPts val="1200"/>
                  </a:spcAft>
                  <a:buNone/>
                </a:pPr>
                <a14:m>
                  <m:oMath xmlns:m="http://schemas.openxmlformats.org/officeDocument/2006/math">
                    <m:sSubSup>
                      <m:sSubSupPr>
                        <m:ctrlPr>
                          <a:rPr lang="en-US" sz="1800" i="1" smtClean="0">
                            <a:solidFill>
                              <a:schemeClr val="tx1"/>
                            </a:solidFill>
                            <a:effectLst/>
                            <a:latin typeface="Cambria Math" panose="020405030504060302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d>
                      <m:dPr>
                        <m:ctrlPr>
                          <a:rPr lang="en-US" sz="1800" i="1">
                            <a:solidFill>
                              <a:schemeClr val="tx1"/>
                            </a:solidFill>
                            <a:effectLst/>
                            <a:latin typeface="Cambria Math" panose="02040503050406030204" pitchFamily="18" charset="0"/>
                          </a:rPr>
                        </m:ctrlPr>
                      </m:dPr>
                      <m:e>
                        <m:f>
                          <m:fPr>
                            <m:ctrlPr>
                              <a:rPr lang="en-US" sz="1800" i="1">
                                <a:solidFill>
                                  <a:schemeClr val="tx1"/>
                                </a:solidFill>
                                <a:effectLst/>
                                <a:latin typeface="Cambria Math" panose="02040503050406030204" pitchFamily="18" charset="0"/>
                              </a:rPr>
                            </m:ctrlPr>
                          </m:fPr>
                          <m:num>
                            <m:sSubSup>
                              <m:sSubSupPr>
                                <m:ctrlPr>
                                  <a:rPr lang="en-US" sz="1800" i="1">
                                    <a:solidFill>
                                      <a:schemeClr val="tx1"/>
                                    </a:solidFill>
                                    <a:effectLst/>
                                    <a:latin typeface="Cambria Math" panose="020405030504060302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num>
                          <m:den>
                            <m:sSubSup>
                              <m:sSubSupPr>
                                <m:ctrlPr>
                                  <a:rPr lang="en-US" sz="1800" i="1">
                                    <a:solidFill>
                                      <a:schemeClr val="tx1"/>
                                    </a:solidFill>
                                    <a:effectLst/>
                                    <a:latin typeface="Cambria Math" panose="020405030504060302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den>
                        </m:f>
                      </m:e>
                    </m:d>
                  </m:oMath>
                </a14:m>
                <a:r>
                  <a:rPr lang="en-US" sz="2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pPr marL="0" indent="0">
                  <a:spcBef>
                    <a:spcPts val="0"/>
                  </a:spcBef>
                  <a:spcAft>
                    <a:spcPts val="1200"/>
                  </a:spcAft>
                  <a:buNone/>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d,</a:t>
                </a:r>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spcBef>
                    <a:spcPts val="0"/>
                  </a:spcBef>
                  <a:spcAft>
                    <a:spcPts val="1200"/>
                  </a:spcAft>
                  <a:buNone/>
                </a:pPr>
                <a14:m>
                  <m:oMath xmlns:m="http://schemas.openxmlformats.org/officeDocument/2006/math">
                    <m:sSubSup>
                      <m:sSubSupPr>
                        <m:ctrlPr>
                          <a:rPr lang="en-US"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d>
                      <m:d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num>
                          <m:den>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den>
                        </m:f>
                      </m:e>
                    </m:d>
                  </m:oMath>
                </a14:m>
                <a:r>
                  <a:rPr lang="en-US" sz="2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pPr marL="0" indent="0">
                  <a:spcBef>
                    <a:spcPts val="0"/>
                  </a:spcBef>
                  <a:spcAft>
                    <a:spcPts val="1200"/>
                  </a:spcAft>
                  <a:buNone/>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sequence currents and voltages can be transformed to the phase domain using the relevant equations.</a:t>
                </a:r>
              </a:p>
              <a:p>
                <a:pPr marL="0" indent="0">
                  <a:spcBef>
                    <a:spcPts val="0"/>
                  </a:spcBef>
                  <a:spcAft>
                    <a:spcPts val="1200"/>
                  </a:spcAft>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spcBef>
                    <a:spcPts val="0"/>
                  </a:spcBef>
                  <a:spcAft>
                    <a:spcPts val="1200"/>
                  </a:spcAft>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8526782" cy="4937133"/>
              </a:xfrm>
              <a:blipFill>
                <a:blip r:embed="rId2"/>
                <a:stretch>
                  <a:fillRect l="-143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105</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7.6.2 DLG Fault</a:t>
            </a:r>
          </a:p>
        </p:txBody>
      </p:sp>
      <p:sp>
        <p:nvSpPr>
          <p:cNvPr id="6" name="Footer Placeholder 4">
            <a:extLst>
              <a:ext uri="{FF2B5EF4-FFF2-40B4-BE49-F238E27FC236}">
                <a16:creationId xmlns:a16="http://schemas.microsoft.com/office/drawing/2014/main" id="{99F1E825-C41E-9038-BED6-DCD0892FBE19}"/>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110114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13145" y="777871"/>
                <a:ext cx="5702986" cy="5248576"/>
              </a:xfrm>
            </p:spPr>
            <p:txBody>
              <a:bodyPr/>
              <a:lstStyle/>
              <a:p>
                <a:pPr algn="just">
                  <a:spcBef>
                    <a:spcPts val="0"/>
                  </a:spcBef>
                </a:pPr>
                <a:r>
                  <a:rPr lang="en-US" sz="2200" dirty="0">
                    <a:solidFill>
                      <a:schemeClr val="tx1"/>
                    </a:solidFill>
                    <a:latin typeface="Calibri" panose="020F0502020204030204" pitchFamily="34" charset="0"/>
                    <a:cs typeface="Calibri" panose="020F0502020204030204" pitchFamily="34" charset="0"/>
                  </a:rPr>
                  <a:t>The conditions for this fault in phase domain are </a:t>
                </a:r>
                <a14:m>
                  <m:oMath xmlns:m="http://schemas.openxmlformats.org/officeDocument/2006/math">
                    <m:sSubSup>
                      <m:sSubSupPr>
                        <m:ctrlPr>
                          <a:rPr lang="en-US" sz="2200" i="1">
                            <a:solidFill>
                              <a:schemeClr val="tx1"/>
                            </a:solidFill>
                            <a:latin typeface="Cambria Math" panose="02040503050406030204" pitchFamily="18" charset="0"/>
                          </a:rPr>
                        </m:ctrlPr>
                      </m:sSubSupPr>
                      <m:e>
                        <m:r>
                          <a:rPr lang="en-US" sz="2200" b="1" i="1">
                            <a:solidFill>
                              <a:schemeClr val="tx1"/>
                            </a:solidFill>
                            <a:latin typeface="Cambria Math" panose="02040503050406030204" pitchFamily="18" charset="0"/>
                          </a:rPr>
                          <m:t>𝑰</m:t>
                        </m:r>
                      </m:e>
                      <m:sub>
                        <m:r>
                          <a:rPr lang="en-US" sz="2200" i="1">
                            <a:solidFill>
                              <a:schemeClr val="tx1"/>
                            </a:solidFill>
                            <a:latin typeface="Cambria Math" panose="02040503050406030204" pitchFamily="18" charset="0"/>
                          </a:rPr>
                          <m:t>𝑖</m:t>
                        </m:r>
                      </m:sub>
                      <m:sup>
                        <m:r>
                          <a:rPr lang="en-US" sz="2200" b="1" i="1">
                            <a:solidFill>
                              <a:schemeClr val="tx1"/>
                            </a:solidFill>
                            <a:latin typeface="Cambria Math" panose="02040503050406030204" pitchFamily="18" charset="0"/>
                          </a:rPr>
                          <m:t>𝒃𝑭</m:t>
                        </m:r>
                      </m:sup>
                    </m:sSubSup>
                    <m:r>
                      <a:rPr lang="en-US" sz="2200">
                        <a:solidFill>
                          <a:schemeClr val="tx1"/>
                        </a:solidFill>
                        <a:latin typeface="Cambria Math" panose="02040503050406030204" pitchFamily="18" charset="0"/>
                      </a:rPr>
                      <m:t>=</m:t>
                    </m:r>
                    <m:sSubSup>
                      <m:sSubSupPr>
                        <m:ctrlPr>
                          <a:rPr lang="en-US" sz="2200" i="1">
                            <a:solidFill>
                              <a:schemeClr val="tx1"/>
                            </a:solidFill>
                            <a:latin typeface="Cambria Math" panose="02040503050406030204" pitchFamily="18" charset="0"/>
                          </a:rPr>
                        </m:ctrlPr>
                      </m:sSubSupPr>
                      <m:e>
                        <m:r>
                          <a:rPr lang="en-US" sz="2200" b="1" i="1">
                            <a:solidFill>
                              <a:schemeClr val="tx1"/>
                            </a:solidFill>
                            <a:latin typeface="Cambria Math" panose="02040503050406030204" pitchFamily="18" charset="0"/>
                          </a:rPr>
                          <m:t>𝑰</m:t>
                        </m:r>
                      </m:e>
                      <m:sub>
                        <m:r>
                          <a:rPr lang="en-US" sz="2200" b="1" i="1">
                            <a:solidFill>
                              <a:schemeClr val="tx1"/>
                            </a:solidFill>
                            <a:latin typeface="Cambria Math" panose="02040503050406030204" pitchFamily="18" charset="0"/>
                          </a:rPr>
                          <m:t>𝒊</m:t>
                        </m:r>
                      </m:sub>
                      <m:sup>
                        <m:r>
                          <a:rPr lang="en-US" sz="2200" b="1" i="1">
                            <a:solidFill>
                              <a:schemeClr val="tx1"/>
                            </a:solidFill>
                            <a:latin typeface="Cambria Math" panose="02040503050406030204" pitchFamily="18" charset="0"/>
                          </a:rPr>
                          <m:t>𝒄𝑭</m:t>
                        </m:r>
                      </m:sup>
                    </m:sSubSup>
                    <m:r>
                      <a:rPr lang="en-US" sz="2200">
                        <a:solidFill>
                          <a:schemeClr val="tx1"/>
                        </a:solidFill>
                        <a:latin typeface="Cambria Math" panose="02040503050406030204" pitchFamily="18" charset="0"/>
                      </a:rPr>
                      <m:t>=0</m:t>
                    </m:r>
                  </m:oMath>
                </a14:m>
                <a:r>
                  <a:rPr lang="en-US" sz="22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sSubSup>
                      <m:sSubSupPr>
                        <m:ctrlPr>
                          <a:rPr lang="en-US" sz="2200" i="1">
                            <a:solidFill>
                              <a:schemeClr val="tx1"/>
                            </a:solidFill>
                            <a:latin typeface="Cambria Math" panose="02040503050406030204" pitchFamily="18" charset="0"/>
                          </a:rPr>
                        </m:ctrlPr>
                      </m:sSubSupPr>
                      <m:e>
                        <m:r>
                          <a:rPr lang="en-US" sz="2200" b="1" i="1">
                            <a:solidFill>
                              <a:schemeClr val="tx1"/>
                            </a:solidFill>
                            <a:latin typeface="Cambria Math" panose="02040503050406030204" pitchFamily="18" charset="0"/>
                          </a:rPr>
                          <m:t>𝑽</m:t>
                        </m:r>
                      </m:e>
                      <m:sub>
                        <m:r>
                          <a:rPr lang="en-US" sz="2200" i="1">
                            <a:solidFill>
                              <a:schemeClr val="tx1"/>
                            </a:solidFill>
                            <a:latin typeface="Cambria Math" panose="02040503050406030204" pitchFamily="18" charset="0"/>
                          </a:rPr>
                          <m:t>𝑖</m:t>
                        </m:r>
                      </m:sub>
                      <m:sup>
                        <m:r>
                          <a:rPr lang="en-US" sz="2200" b="1" i="1">
                            <a:solidFill>
                              <a:schemeClr val="tx1"/>
                            </a:solidFill>
                            <a:latin typeface="Cambria Math" panose="02040503050406030204" pitchFamily="18" charset="0"/>
                          </a:rPr>
                          <m:t>𝒂</m:t>
                        </m:r>
                      </m:sup>
                    </m:sSubSup>
                    <m:r>
                      <a:rPr lang="en-US" sz="2200">
                        <a:solidFill>
                          <a:schemeClr val="tx1"/>
                        </a:solidFill>
                        <a:latin typeface="Cambria Math" panose="02040503050406030204" pitchFamily="18" charset="0"/>
                      </a:rPr>
                      <m:t>=0</m:t>
                    </m:r>
                  </m:oMath>
                </a14:m>
                <a:r>
                  <a:rPr lang="en-US" sz="2200" dirty="0">
                    <a:solidFill>
                      <a:schemeClr val="tx1"/>
                    </a:solidFill>
                    <a:latin typeface="Calibri" panose="020F0502020204030204" pitchFamily="34" charset="0"/>
                    <a:cs typeface="Calibri" panose="020F0502020204030204" pitchFamily="34" charset="0"/>
                  </a:rPr>
                  <a:t>. </a:t>
                </a:r>
              </a:p>
              <a:p>
                <a:pPr algn="just">
                  <a:spcBef>
                    <a:spcPts val="0"/>
                  </a:spcBef>
                </a:pPr>
                <a:r>
                  <a:rPr lang="en-US" sz="2200" dirty="0">
                    <a:solidFill>
                      <a:schemeClr val="tx1"/>
                    </a:solidFill>
                    <a:latin typeface="Calibri" panose="020F0502020204030204" pitchFamily="34" charset="0"/>
                    <a:cs typeface="Calibri" panose="020F0502020204030204" pitchFamily="34" charset="0"/>
                  </a:rPr>
                  <a:t>Transforming these conditions to sequence domain gives</a:t>
                </a:r>
              </a:p>
              <a:p>
                <a:pPr marL="0" indent="0" algn="just">
                  <a:spcBef>
                    <a:spcPts val="0"/>
                  </a:spcBef>
                  <a:buNone/>
                </a:pPr>
                <a14:m>
                  <m:oMathPara xmlns:m="http://schemas.openxmlformats.org/officeDocument/2006/math">
                    <m:oMathParaPr>
                      <m:jc m:val="centerGroup"/>
                    </m:oMathParaPr>
                    <m:oMath xmlns:m="http://schemas.openxmlformats.org/officeDocument/2006/math">
                      <m:d>
                        <m:dPr>
                          <m:begChr m:val="["/>
                          <m:endChr m:val="]"/>
                          <m:ctrlPr>
                            <a:rPr lang="en-US" sz="2200" i="1">
                              <a:solidFill>
                                <a:schemeClr val="tx1"/>
                              </a:solidFill>
                              <a:latin typeface="Cambria Math" panose="02040503050406030204" pitchFamily="18" charset="0"/>
                            </a:rPr>
                          </m:ctrlPr>
                        </m:dPr>
                        <m:e>
                          <m:m>
                            <m:mPr>
                              <m:plcHide m:val="on"/>
                              <m:mcs>
                                <m:mc>
                                  <m:mcPr>
                                    <m:count m:val="1"/>
                                    <m:mcJc m:val="center"/>
                                  </m:mcPr>
                                </m:mc>
                              </m:mcs>
                              <m:ctrlPr>
                                <a:rPr lang="en-US" sz="2200" i="1">
                                  <a:solidFill>
                                    <a:schemeClr val="tx1"/>
                                  </a:solidFill>
                                  <a:latin typeface="Cambria Math" panose="02040503050406030204" pitchFamily="18" charset="0"/>
                                </a:rPr>
                              </m:ctrlPr>
                            </m:mPr>
                            <m:mr>
                              <m:e>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𝐼</m:t>
                                    </m:r>
                                  </m:e>
                                  <m:sub>
                                    <m:r>
                                      <a:rPr lang="en-US" sz="2200">
                                        <a:solidFill>
                                          <a:schemeClr val="tx1"/>
                                        </a:solidFill>
                                        <a:latin typeface="Cambria Math" panose="02040503050406030204" pitchFamily="18" charset="0"/>
                                      </a:rPr>
                                      <m:t>0</m:t>
                                    </m:r>
                                  </m:sub>
                                  <m:sup>
                                    <m:r>
                                      <a:rPr lang="en-US" sz="2200" i="1">
                                        <a:solidFill>
                                          <a:schemeClr val="tx1"/>
                                        </a:solidFill>
                                        <a:latin typeface="Cambria Math" panose="02040503050406030204" pitchFamily="18" charset="0"/>
                                      </a:rPr>
                                      <m:t>𝐹</m:t>
                                    </m:r>
                                  </m:sup>
                                </m:sSubSup>
                              </m:e>
                            </m:mr>
                            <m:mr>
                              <m:e>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𝐼</m:t>
                                    </m:r>
                                  </m:e>
                                  <m:sub>
                                    <m:r>
                                      <a:rPr lang="en-US" sz="2200">
                                        <a:solidFill>
                                          <a:schemeClr val="tx1"/>
                                        </a:solidFill>
                                        <a:latin typeface="Cambria Math" panose="02040503050406030204" pitchFamily="18" charset="0"/>
                                      </a:rPr>
                                      <m:t>1</m:t>
                                    </m:r>
                                  </m:sub>
                                  <m:sup>
                                    <m:r>
                                      <a:rPr lang="en-US" sz="2200" i="1">
                                        <a:solidFill>
                                          <a:schemeClr val="tx1"/>
                                        </a:solidFill>
                                        <a:latin typeface="Cambria Math" panose="02040503050406030204" pitchFamily="18" charset="0"/>
                                      </a:rPr>
                                      <m:t>𝐹</m:t>
                                    </m:r>
                                  </m:sup>
                                </m:sSubSup>
                              </m:e>
                            </m:mr>
                            <m:mr>
                              <m:e>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𝐼</m:t>
                                    </m:r>
                                  </m:e>
                                  <m:sub>
                                    <m:r>
                                      <a:rPr lang="en-US" sz="2200">
                                        <a:solidFill>
                                          <a:schemeClr val="tx1"/>
                                        </a:solidFill>
                                        <a:latin typeface="Cambria Math" panose="02040503050406030204" pitchFamily="18" charset="0"/>
                                      </a:rPr>
                                      <m:t>2</m:t>
                                    </m:r>
                                  </m:sub>
                                  <m:sup>
                                    <m:r>
                                      <a:rPr lang="en-US" sz="2200" i="1">
                                        <a:solidFill>
                                          <a:schemeClr val="tx1"/>
                                        </a:solidFill>
                                        <a:latin typeface="Cambria Math" panose="02040503050406030204" pitchFamily="18" charset="0"/>
                                      </a:rPr>
                                      <m:t>𝐹</m:t>
                                    </m:r>
                                  </m:sup>
                                </m:sSubSup>
                              </m:e>
                            </m:mr>
                          </m:m>
                        </m:e>
                      </m:d>
                      <m:r>
                        <a:rPr lang="en-US" sz="2200">
                          <a:solidFill>
                            <a:schemeClr val="tx1"/>
                          </a:solidFill>
                          <a:latin typeface="Cambria Math" panose="02040503050406030204" pitchFamily="18" charset="0"/>
                        </a:rPr>
                        <m:t>=</m:t>
                      </m:r>
                      <m:f>
                        <m:fPr>
                          <m:ctrlPr>
                            <a:rPr lang="en-US" sz="2200" i="1">
                              <a:solidFill>
                                <a:schemeClr val="tx1"/>
                              </a:solidFill>
                              <a:latin typeface="Cambria Math" panose="02040503050406030204" pitchFamily="18" charset="0"/>
                            </a:rPr>
                          </m:ctrlPr>
                        </m:fPr>
                        <m:num>
                          <m:r>
                            <a:rPr lang="en-US" sz="2200">
                              <a:solidFill>
                                <a:schemeClr val="tx1"/>
                              </a:solidFill>
                              <a:latin typeface="Cambria Math" panose="02040503050406030204" pitchFamily="18" charset="0"/>
                            </a:rPr>
                            <m:t>1</m:t>
                          </m:r>
                        </m:num>
                        <m:den>
                          <m:r>
                            <a:rPr lang="en-US" sz="2200">
                              <a:solidFill>
                                <a:schemeClr val="tx1"/>
                              </a:solidFill>
                              <a:latin typeface="Cambria Math" panose="02040503050406030204" pitchFamily="18" charset="0"/>
                            </a:rPr>
                            <m:t>3</m:t>
                          </m:r>
                        </m:den>
                      </m:f>
                      <m:d>
                        <m:dPr>
                          <m:begChr m:val="["/>
                          <m:endChr m:val="]"/>
                          <m:ctrlPr>
                            <a:rPr lang="en-US" sz="2200" i="1">
                              <a:solidFill>
                                <a:schemeClr val="tx1"/>
                              </a:solidFill>
                              <a:latin typeface="Cambria Math" panose="02040503050406030204" pitchFamily="18" charset="0"/>
                            </a:rPr>
                          </m:ctrlPr>
                        </m:dPr>
                        <m:e>
                          <m:m>
                            <m:mPr>
                              <m:plcHide m:val="on"/>
                              <m:mcs>
                                <m:mc>
                                  <m:mcPr>
                                    <m:count m:val="3"/>
                                    <m:mcJc m:val="center"/>
                                  </m:mcPr>
                                </m:mc>
                              </m:mcs>
                              <m:ctrlPr>
                                <a:rPr lang="en-US" sz="2200" i="1">
                                  <a:solidFill>
                                    <a:schemeClr val="tx1"/>
                                  </a:solidFill>
                                  <a:latin typeface="Cambria Math" panose="02040503050406030204" pitchFamily="18" charset="0"/>
                                </a:rPr>
                              </m:ctrlPr>
                            </m:mPr>
                            <m:mr>
                              <m:e>
                                <m:r>
                                  <a:rPr lang="en-US" sz="2200">
                                    <a:solidFill>
                                      <a:schemeClr val="tx1"/>
                                    </a:solidFill>
                                    <a:latin typeface="Cambria Math" panose="02040503050406030204" pitchFamily="18" charset="0"/>
                                  </a:rPr>
                                  <m:t>1</m:t>
                                </m:r>
                              </m:e>
                              <m:e>
                                <m:r>
                                  <a:rPr lang="en-US" sz="2200">
                                    <a:solidFill>
                                      <a:schemeClr val="tx1"/>
                                    </a:solidFill>
                                    <a:latin typeface="Cambria Math" panose="02040503050406030204" pitchFamily="18" charset="0"/>
                                  </a:rPr>
                                  <m:t>1</m:t>
                                </m:r>
                              </m:e>
                              <m:e>
                                <m:r>
                                  <a:rPr lang="en-US" sz="2200">
                                    <a:solidFill>
                                      <a:schemeClr val="tx1"/>
                                    </a:solidFill>
                                    <a:latin typeface="Cambria Math" panose="02040503050406030204" pitchFamily="18" charset="0"/>
                                  </a:rPr>
                                  <m:t>1</m:t>
                                </m:r>
                              </m:e>
                            </m:mr>
                            <m:mr>
                              <m:e>
                                <m:r>
                                  <a:rPr lang="en-US" sz="2200">
                                    <a:solidFill>
                                      <a:schemeClr val="tx1"/>
                                    </a:solidFill>
                                    <a:latin typeface="Cambria Math" panose="02040503050406030204" pitchFamily="18" charset="0"/>
                                  </a:rPr>
                                  <m:t>1</m:t>
                                </m:r>
                              </m:e>
                              <m:e>
                                <m:r>
                                  <a:rPr lang="en-US" sz="2200" i="1">
                                    <a:solidFill>
                                      <a:schemeClr val="tx1"/>
                                    </a:solidFill>
                                    <a:latin typeface="Cambria Math" panose="02040503050406030204" pitchFamily="18" charset="0"/>
                                  </a:rPr>
                                  <m:t>𝑎</m:t>
                                </m:r>
                              </m:e>
                              <m:e>
                                <m:sSup>
                                  <m:sSupPr>
                                    <m:ctrlPr>
                                      <a:rPr lang="en-US" sz="2200" i="1">
                                        <a:solidFill>
                                          <a:schemeClr val="tx1"/>
                                        </a:solidFill>
                                        <a:latin typeface="Cambria Math" panose="02040503050406030204" pitchFamily="18" charset="0"/>
                                      </a:rPr>
                                    </m:ctrlPr>
                                  </m:sSupPr>
                                  <m:e>
                                    <m:r>
                                      <a:rPr lang="en-US" sz="2200" i="1">
                                        <a:solidFill>
                                          <a:schemeClr val="tx1"/>
                                        </a:solidFill>
                                        <a:latin typeface="Cambria Math" panose="02040503050406030204" pitchFamily="18" charset="0"/>
                                      </a:rPr>
                                      <m:t>𝑎</m:t>
                                    </m:r>
                                  </m:e>
                                  <m:sup>
                                    <m:r>
                                      <a:rPr lang="en-US" sz="2200">
                                        <a:solidFill>
                                          <a:schemeClr val="tx1"/>
                                        </a:solidFill>
                                        <a:latin typeface="Cambria Math" panose="02040503050406030204" pitchFamily="18" charset="0"/>
                                      </a:rPr>
                                      <m:t>2</m:t>
                                    </m:r>
                                  </m:sup>
                                </m:sSup>
                              </m:e>
                            </m:mr>
                            <m:mr>
                              <m:e>
                                <m:r>
                                  <a:rPr lang="en-US" sz="2200">
                                    <a:solidFill>
                                      <a:schemeClr val="tx1"/>
                                    </a:solidFill>
                                    <a:latin typeface="Cambria Math" panose="02040503050406030204" pitchFamily="18" charset="0"/>
                                  </a:rPr>
                                  <m:t>1</m:t>
                                </m:r>
                              </m:e>
                              <m:e>
                                <m:sSup>
                                  <m:sSupPr>
                                    <m:ctrlPr>
                                      <a:rPr lang="en-US" sz="2200" i="1">
                                        <a:solidFill>
                                          <a:schemeClr val="tx1"/>
                                        </a:solidFill>
                                        <a:latin typeface="Cambria Math" panose="02040503050406030204" pitchFamily="18" charset="0"/>
                                      </a:rPr>
                                    </m:ctrlPr>
                                  </m:sSupPr>
                                  <m:e>
                                    <m:r>
                                      <a:rPr lang="en-US" sz="2200" i="1">
                                        <a:solidFill>
                                          <a:schemeClr val="tx1"/>
                                        </a:solidFill>
                                        <a:latin typeface="Cambria Math" panose="02040503050406030204" pitchFamily="18" charset="0"/>
                                      </a:rPr>
                                      <m:t>𝑎</m:t>
                                    </m:r>
                                  </m:e>
                                  <m:sup>
                                    <m:r>
                                      <a:rPr lang="en-US" sz="2200">
                                        <a:solidFill>
                                          <a:schemeClr val="tx1"/>
                                        </a:solidFill>
                                        <a:latin typeface="Cambria Math" panose="02040503050406030204" pitchFamily="18" charset="0"/>
                                      </a:rPr>
                                      <m:t>2</m:t>
                                    </m:r>
                                  </m:sup>
                                </m:sSup>
                              </m:e>
                              <m:e>
                                <m:r>
                                  <a:rPr lang="en-US" sz="2200" i="1">
                                    <a:solidFill>
                                      <a:schemeClr val="tx1"/>
                                    </a:solidFill>
                                    <a:latin typeface="Cambria Math" panose="02040503050406030204" pitchFamily="18" charset="0"/>
                                  </a:rPr>
                                  <m:t>𝑎</m:t>
                                </m:r>
                              </m:e>
                            </m:mr>
                          </m:m>
                        </m:e>
                      </m:d>
                      <m:d>
                        <m:dPr>
                          <m:begChr m:val="["/>
                          <m:endChr m:val="]"/>
                          <m:ctrlPr>
                            <a:rPr lang="en-US" sz="2200" i="1">
                              <a:solidFill>
                                <a:schemeClr val="tx1"/>
                              </a:solidFill>
                              <a:latin typeface="Cambria Math" panose="02040503050406030204" pitchFamily="18" charset="0"/>
                            </a:rPr>
                          </m:ctrlPr>
                        </m:dPr>
                        <m:e>
                          <m:m>
                            <m:mPr>
                              <m:plcHide m:val="on"/>
                              <m:mcs>
                                <m:mc>
                                  <m:mcPr>
                                    <m:count m:val="1"/>
                                    <m:mcJc m:val="center"/>
                                  </m:mcPr>
                                </m:mc>
                              </m:mcs>
                              <m:ctrlPr>
                                <a:rPr lang="en-US" sz="2200" i="1">
                                  <a:solidFill>
                                    <a:schemeClr val="tx1"/>
                                  </a:solidFill>
                                  <a:latin typeface="Cambria Math" panose="02040503050406030204" pitchFamily="18" charset="0"/>
                                </a:rPr>
                              </m:ctrlPr>
                            </m:mPr>
                            <m:mr>
                              <m:e>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𝐼</m:t>
                                    </m:r>
                                  </m:e>
                                  <m:sub>
                                    <m:r>
                                      <a:rPr lang="en-US" sz="2200" i="1">
                                        <a:solidFill>
                                          <a:schemeClr val="tx1"/>
                                        </a:solidFill>
                                        <a:latin typeface="Cambria Math" panose="02040503050406030204" pitchFamily="18" charset="0"/>
                                      </a:rPr>
                                      <m:t>𝑖</m:t>
                                    </m:r>
                                  </m:sub>
                                  <m:sup>
                                    <m:r>
                                      <a:rPr lang="en-US" sz="2200" i="1">
                                        <a:solidFill>
                                          <a:schemeClr val="tx1"/>
                                        </a:solidFill>
                                        <a:latin typeface="Cambria Math" panose="02040503050406030204" pitchFamily="18" charset="0"/>
                                      </a:rPr>
                                      <m:t>𝑎𝐹</m:t>
                                    </m:r>
                                  </m:sup>
                                </m:sSubSup>
                              </m:e>
                            </m:mr>
                            <m:mr>
                              <m:e>
                                <m:r>
                                  <a:rPr lang="en-US" sz="2200">
                                    <a:solidFill>
                                      <a:schemeClr val="tx1"/>
                                    </a:solidFill>
                                    <a:latin typeface="Cambria Math" panose="02040503050406030204" pitchFamily="18" charset="0"/>
                                  </a:rPr>
                                  <m:t>0</m:t>
                                </m:r>
                              </m:e>
                            </m:mr>
                            <m:mr>
                              <m:e>
                                <m:r>
                                  <a:rPr lang="en-US" sz="2200">
                                    <a:solidFill>
                                      <a:schemeClr val="tx1"/>
                                    </a:solidFill>
                                    <a:latin typeface="Cambria Math" panose="02040503050406030204" pitchFamily="18" charset="0"/>
                                  </a:rPr>
                                  <m:t>0</m:t>
                                </m:r>
                              </m:e>
                            </m:mr>
                          </m:m>
                        </m:e>
                      </m:d>
                      <m:r>
                        <a:rPr lang="en-US" sz="2200">
                          <a:solidFill>
                            <a:schemeClr val="tx1"/>
                          </a:solidFill>
                          <a:latin typeface="Cambria Math" panose="02040503050406030204" pitchFamily="18" charset="0"/>
                        </a:rPr>
                        <m:t>=</m:t>
                      </m:r>
                      <m:f>
                        <m:fPr>
                          <m:ctrlPr>
                            <a:rPr lang="en-US" sz="2200" i="1">
                              <a:solidFill>
                                <a:schemeClr val="tx1"/>
                              </a:solidFill>
                              <a:latin typeface="Cambria Math" panose="02040503050406030204" pitchFamily="18" charset="0"/>
                            </a:rPr>
                          </m:ctrlPr>
                        </m:fPr>
                        <m:num>
                          <m:r>
                            <a:rPr lang="en-US" sz="2200">
                              <a:solidFill>
                                <a:schemeClr val="tx1"/>
                              </a:solidFill>
                              <a:latin typeface="Cambria Math" panose="02040503050406030204" pitchFamily="18" charset="0"/>
                            </a:rPr>
                            <m:t>1</m:t>
                          </m:r>
                        </m:num>
                        <m:den>
                          <m:r>
                            <a:rPr lang="en-US" sz="2200">
                              <a:solidFill>
                                <a:schemeClr val="tx1"/>
                              </a:solidFill>
                              <a:latin typeface="Cambria Math" panose="02040503050406030204" pitchFamily="18" charset="0"/>
                            </a:rPr>
                            <m:t>3</m:t>
                          </m:r>
                        </m:den>
                      </m:f>
                      <m:d>
                        <m:dPr>
                          <m:begChr m:val="["/>
                          <m:endChr m:val="]"/>
                          <m:ctrlPr>
                            <a:rPr lang="en-US" sz="2200" i="1">
                              <a:solidFill>
                                <a:schemeClr val="tx1"/>
                              </a:solidFill>
                              <a:latin typeface="Cambria Math" panose="02040503050406030204" pitchFamily="18" charset="0"/>
                            </a:rPr>
                          </m:ctrlPr>
                        </m:dPr>
                        <m:e>
                          <m:m>
                            <m:mPr>
                              <m:plcHide m:val="on"/>
                              <m:mcs>
                                <m:mc>
                                  <m:mcPr>
                                    <m:count m:val="1"/>
                                    <m:mcJc m:val="center"/>
                                  </m:mcPr>
                                </m:mc>
                              </m:mcs>
                              <m:ctrlPr>
                                <a:rPr lang="en-US" sz="2200" i="1">
                                  <a:solidFill>
                                    <a:schemeClr val="tx1"/>
                                  </a:solidFill>
                                  <a:latin typeface="Cambria Math" panose="02040503050406030204" pitchFamily="18" charset="0"/>
                                </a:rPr>
                              </m:ctrlPr>
                            </m:mPr>
                            <m:mr>
                              <m:e>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𝐼</m:t>
                                    </m:r>
                                  </m:e>
                                  <m:sub>
                                    <m:r>
                                      <a:rPr lang="en-US" sz="2200" i="1">
                                        <a:solidFill>
                                          <a:schemeClr val="tx1"/>
                                        </a:solidFill>
                                        <a:latin typeface="Cambria Math" panose="02040503050406030204" pitchFamily="18" charset="0"/>
                                      </a:rPr>
                                      <m:t>𝑖</m:t>
                                    </m:r>
                                  </m:sub>
                                  <m:sup>
                                    <m:r>
                                      <a:rPr lang="en-US" sz="2200" i="1">
                                        <a:solidFill>
                                          <a:schemeClr val="tx1"/>
                                        </a:solidFill>
                                        <a:latin typeface="Cambria Math" panose="02040503050406030204" pitchFamily="18" charset="0"/>
                                      </a:rPr>
                                      <m:t>𝑎𝐹</m:t>
                                    </m:r>
                                  </m:sup>
                                </m:sSubSup>
                              </m:e>
                            </m:mr>
                            <m:mr>
                              <m:e>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𝐼</m:t>
                                    </m:r>
                                  </m:e>
                                  <m:sub>
                                    <m:r>
                                      <a:rPr lang="en-US" sz="2200" i="1">
                                        <a:solidFill>
                                          <a:schemeClr val="tx1"/>
                                        </a:solidFill>
                                        <a:latin typeface="Cambria Math" panose="02040503050406030204" pitchFamily="18" charset="0"/>
                                      </a:rPr>
                                      <m:t>𝑖</m:t>
                                    </m:r>
                                  </m:sub>
                                  <m:sup>
                                    <m:r>
                                      <a:rPr lang="en-US" sz="2200" i="1">
                                        <a:solidFill>
                                          <a:schemeClr val="tx1"/>
                                        </a:solidFill>
                                        <a:latin typeface="Cambria Math" panose="02040503050406030204" pitchFamily="18" charset="0"/>
                                      </a:rPr>
                                      <m:t>𝑎𝐹</m:t>
                                    </m:r>
                                  </m:sup>
                                </m:sSubSup>
                              </m:e>
                            </m:mr>
                            <m:mr>
                              <m:e>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𝐼</m:t>
                                    </m:r>
                                  </m:e>
                                  <m:sub>
                                    <m:r>
                                      <a:rPr lang="en-US" sz="2200" i="1">
                                        <a:solidFill>
                                          <a:schemeClr val="tx1"/>
                                        </a:solidFill>
                                        <a:latin typeface="Cambria Math" panose="02040503050406030204" pitchFamily="18" charset="0"/>
                                      </a:rPr>
                                      <m:t>𝑖</m:t>
                                    </m:r>
                                  </m:sub>
                                  <m:sup>
                                    <m:r>
                                      <a:rPr lang="en-US" sz="2200" i="1">
                                        <a:solidFill>
                                          <a:schemeClr val="tx1"/>
                                        </a:solidFill>
                                        <a:latin typeface="Cambria Math" panose="02040503050406030204" pitchFamily="18" charset="0"/>
                                      </a:rPr>
                                      <m:t>𝑎𝐹</m:t>
                                    </m:r>
                                  </m:sup>
                                </m:sSubSup>
                              </m:e>
                            </m:mr>
                          </m:m>
                        </m:e>
                      </m:d>
                    </m:oMath>
                  </m:oMathPara>
                </a14:m>
                <a:endParaRPr lang="en-US" sz="2200"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r>
                  <a:rPr lang="en-US" sz="2200" dirty="0">
                    <a:solidFill>
                      <a:schemeClr val="tx1"/>
                    </a:solidFill>
                    <a:latin typeface="Calibri" panose="020F0502020204030204" pitchFamily="34" charset="0"/>
                    <a:cs typeface="Calibri" panose="020F0502020204030204" pitchFamily="34" charset="0"/>
                  </a:rPr>
                  <a:t>or,</a:t>
                </a:r>
              </a:p>
              <a:p>
                <a:pPr marL="0" indent="0" algn="just">
                  <a:spcBef>
                    <a:spcPts val="0"/>
                  </a:spcBef>
                  <a:buNone/>
                </a:pPr>
                <a14:m>
                  <m:oMathPara xmlns:m="http://schemas.openxmlformats.org/officeDocument/2006/math">
                    <m:oMathParaPr>
                      <m:jc m:val="centerGroup"/>
                    </m:oMathParaPr>
                    <m:oMath xmlns:m="http://schemas.openxmlformats.org/officeDocument/2006/math">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𝐼</m:t>
                          </m:r>
                        </m:e>
                        <m:sub>
                          <m:r>
                            <a:rPr lang="en-US" sz="2200">
                              <a:solidFill>
                                <a:schemeClr val="tx1"/>
                              </a:solidFill>
                              <a:latin typeface="Cambria Math" panose="02040503050406030204" pitchFamily="18" charset="0"/>
                            </a:rPr>
                            <m:t>0</m:t>
                          </m:r>
                        </m:sub>
                        <m:sup>
                          <m:r>
                            <a:rPr lang="en-US" sz="2200" i="1">
                              <a:solidFill>
                                <a:schemeClr val="tx1"/>
                              </a:solidFill>
                              <a:latin typeface="Cambria Math" panose="02040503050406030204" pitchFamily="18" charset="0"/>
                            </a:rPr>
                            <m:t>𝐹</m:t>
                          </m:r>
                        </m:sup>
                      </m:sSubSup>
                      <m:r>
                        <a:rPr lang="en-US" sz="2200">
                          <a:solidFill>
                            <a:schemeClr val="tx1"/>
                          </a:solidFill>
                          <a:latin typeface="Cambria Math" panose="02040503050406030204" pitchFamily="18" charset="0"/>
                        </a:rPr>
                        <m:t>=</m:t>
                      </m:r>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𝐼</m:t>
                          </m:r>
                        </m:e>
                        <m:sub>
                          <m:r>
                            <a:rPr lang="en-US" sz="2200">
                              <a:solidFill>
                                <a:schemeClr val="tx1"/>
                              </a:solidFill>
                              <a:latin typeface="Cambria Math" panose="02040503050406030204" pitchFamily="18" charset="0"/>
                            </a:rPr>
                            <m:t>1</m:t>
                          </m:r>
                        </m:sub>
                        <m:sup>
                          <m:r>
                            <a:rPr lang="en-US" sz="2200" i="1">
                              <a:solidFill>
                                <a:schemeClr val="tx1"/>
                              </a:solidFill>
                              <a:latin typeface="Cambria Math" panose="02040503050406030204" pitchFamily="18" charset="0"/>
                            </a:rPr>
                            <m:t>𝐹</m:t>
                          </m:r>
                        </m:sup>
                      </m:sSubSup>
                      <m:r>
                        <a:rPr lang="en-US" sz="2200">
                          <a:solidFill>
                            <a:schemeClr val="tx1"/>
                          </a:solidFill>
                          <a:latin typeface="Cambria Math" panose="02040503050406030204" pitchFamily="18" charset="0"/>
                        </a:rPr>
                        <m:t>=</m:t>
                      </m:r>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𝐼</m:t>
                          </m:r>
                        </m:e>
                        <m:sub>
                          <m:r>
                            <a:rPr lang="en-US" sz="2200">
                              <a:solidFill>
                                <a:schemeClr val="tx1"/>
                              </a:solidFill>
                              <a:latin typeface="Cambria Math" panose="02040503050406030204" pitchFamily="18" charset="0"/>
                            </a:rPr>
                            <m:t>2</m:t>
                          </m:r>
                        </m:sub>
                        <m:sup>
                          <m:r>
                            <a:rPr lang="en-US" sz="2200" i="1">
                              <a:solidFill>
                                <a:schemeClr val="tx1"/>
                              </a:solidFill>
                              <a:latin typeface="Cambria Math" panose="02040503050406030204" pitchFamily="18" charset="0"/>
                            </a:rPr>
                            <m:t>𝐹</m:t>
                          </m:r>
                        </m:sup>
                      </m:sSubSup>
                      <m:r>
                        <a:rPr lang="en-US" sz="2200">
                          <a:solidFill>
                            <a:schemeClr val="tx1"/>
                          </a:solidFill>
                          <a:latin typeface="Cambria Math" panose="02040503050406030204" pitchFamily="18" charset="0"/>
                        </a:rPr>
                        <m:t>=</m:t>
                      </m:r>
                      <m:f>
                        <m:fPr>
                          <m:ctrlPr>
                            <a:rPr lang="en-US" sz="2200" i="1">
                              <a:solidFill>
                                <a:schemeClr val="tx1"/>
                              </a:solidFill>
                              <a:latin typeface="Cambria Math" panose="02040503050406030204" pitchFamily="18" charset="0"/>
                            </a:rPr>
                          </m:ctrlPr>
                        </m:fPr>
                        <m:num>
                          <m:r>
                            <a:rPr lang="en-US" sz="2200">
                              <a:solidFill>
                                <a:schemeClr val="tx1"/>
                              </a:solidFill>
                              <a:latin typeface="Cambria Math" panose="02040503050406030204" pitchFamily="18" charset="0"/>
                            </a:rPr>
                            <m:t>1</m:t>
                          </m:r>
                        </m:num>
                        <m:den>
                          <m:r>
                            <a:rPr lang="en-US" sz="2200">
                              <a:solidFill>
                                <a:schemeClr val="tx1"/>
                              </a:solidFill>
                              <a:latin typeface="Cambria Math" panose="02040503050406030204" pitchFamily="18" charset="0"/>
                            </a:rPr>
                            <m:t>3</m:t>
                          </m:r>
                        </m:den>
                      </m:f>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𝐼</m:t>
                          </m:r>
                        </m:e>
                        <m:sub>
                          <m:r>
                            <a:rPr lang="en-US" sz="2200" i="1">
                              <a:solidFill>
                                <a:schemeClr val="tx1"/>
                              </a:solidFill>
                              <a:latin typeface="Cambria Math" panose="02040503050406030204" pitchFamily="18" charset="0"/>
                            </a:rPr>
                            <m:t>𝑖</m:t>
                          </m:r>
                        </m:sub>
                        <m:sup>
                          <m:r>
                            <a:rPr lang="en-US" sz="2200" i="1">
                              <a:solidFill>
                                <a:schemeClr val="tx1"/>
                              </a:solidFill>
                              <a:latin typeface="Cambria Math" panose="02040503050406030204" pitchFamily="18" charset="0"/>
                            </a:rPr>
                            <m:t>𝑎𝐹</m:t>
                          </m:r>
                        </m:sup>
                      </m:sSubSup>
                    </m:oMath>
                  </m:oMathPara>
                </a14:m>
                <a:endParaRPr lang="en-US" sz="2200"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r>
                  <a:rPr lang="en-US" sz="2200" dirty="0">
                    <a:solidFill>
                      <a:schemeClr val="tx1"/>
                    </a:solidFill>
                    <a:latin typeface="Calibri" panose="020F0502020204030204" pitchFamily="34" charset="0"/>
                    <a:cs typeface="Calibri" panose="020F0502020204030204" pitchFamily="34" charset="0"/>
                  </a:rPr>
                  <a:t>Also,</a:t>
                </a:r>
              </a:p>
              <a:p>
                <a:pPr marL="0" indent="0" algn="just">
                  <a:spcBef>
                    <a:spcPts val="0"/>
                  </a:spcBef>
                  <a:buNone/>
                </a:pPr>
                <a14:m>
                  <m:oMathPara xmlns:m="http://schemas.openxmlformats.org/officeDocument/2006/math">
                    <m:oMathParaPr>
                      <m:jc m:val="centerGroup"/>
                    </m:oMathParaPr>
                    <m:oMath xmlns:m="http://schemas.openxmlformats.org/officeDocument/2006/math">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𝑉</m:t>
                          </m:r>
                        </m:e>
                        <m:sub>
                          <m:r>
                            <a:rPr lang="en-US" sz="2200" i="1">
                              <a:solidFill>
                                <a:schemeClr val="tx1"/>
                              </a:solidFill>
                              <a:latin typeface="Cambria Math" panose="02040503050406030204" pitchFamily="18" charset="0"/>
                            </a:rPr>
                            <m:t>𝑖</m:t>
                          </m:r>
                        </m:sub>
                        <m:sup>
                          <m:r>
                            <a:rPr lang="en-US" sz="2200" i="1">
                              <a:solidFill>
                                <a:schemeClr val="tx1"/>
                              </a:solidFill>
                              <a:latin typeface="Cambria Math" panose="02040503050406030204" pitchFamily="18" charset="0"/>
                            </a:rPr>
                            <m:t>𝑎</m:t>
                          </m:r>
                        </m:sup>
                      </m:sSubSup>
                      <m:r>
                        <a:rPr lang="en-US" sz="2200">
                          <a:solidFill>
                            <a:schemeClr val="tx1"/>
                          </a:solidFill>
                          <a:latin typeface="Cambria Math" panose="02040503050406030204" pitchFamily="18" charset="0"/>
                        </a:rPr>
                        <m:t>=</m:t>
                      </m:r>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𝑉</m:t>
                          </m:r>
                        </m:e>
                        <m:sub>
                          <m:r>
                            <a:rPr lang="en-US" sz="2200">
                              <a:solidFill>
                                <a:schemeClr val="tx1"/>
                              </a:solidFill>
                              <a:latin typeface="Cambria Math" panose="02040503050406030204" pitchFamily="18" charset="0"/>
                            </a:rPr>
                            <m:t>0</m:t>
                          </m:r>
                        </m:sub>
                        <m:sup>
                          <m:r>
                            <a:rPr lang="en-US" sz="2200" i="1">
                              <a:solidFill>
                                <a:schemeClr val="tx1"/>
                              </a:solidFill>
                              <a:latin typeface="Cambria Math" panose="02040503050406030204" pitchFamily="18" charset="0"/>
                            </a:rPr>
                            <m:t>𝐹</m:t>
                          </m:r>
                        </m:sup>
                      </m:sSubSup>
                      <m:r>
                        <a:rPr lang="en-US" sz="2200">
                          <a:solidFill>
                            <a:schemeClr val="tx1"/>
                          </a:solidFill>
                          <a:latin typeface="Cambria Math" panose="02040503050406030204" pitchFamily="18" charset="0"/>
                        </a:rPr>
                        <m:t>+</m:t>
                      </m:r>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𝑉</m:t>
                          </m:r>
                        </m:e>
                        <m:sub>
                          <m:r>
                            <a:rPr lang="en-US" sz="2200">
                              <a:solidFill>
                                <a:schemeClr val="tx1"/>
                              </a:solidFill>
                              <a:latin typeface="Cambria Math" panose="02040503050406030204" pitchFamily="18" charset="0"/>
                            </a:rPr>
                            <m:t>1</m:t>
                          </m:r>
                        </m:sub>
                        <m:sup>
                          <m:r>
                            <a:rPr lang="en-US" sz="2200" i="1">
                              <a:solidFill>
                                <a:schemeClr val="tx1"/>
                              </a:solidFill>
                              <a:latin typeface="Cambria Math" panose="02040503050406030204" pitchFamily="18" charset="0"/>
                            </a:rPr>
                            <m:t>𝐹</m:t>
                          </m:r>
                        </m:sup>
                      </m:sSubSup>
                      <m:r>
                        <a:rPr lang="en-US" sz="2200">
                          <a:solidFill>
                            <a:schemeClr val="tx1"/>
                          </a:solidFill>
                          <a:latin typeface="Cambria Math" panose="02040503050406030204" pitchFamily="18" charset="0"/>
                        </a:rPr>
                        <m:t>+</m:t>
                      </m:r>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𝑉</m:t>
                          </m:r>
                        </m:e>
                        <m:sub>
                          <m:r>
                            <a:rPr lang="en-US" sz="2200">
                              <a:solidFill>
                                <a:schemeClr val="tx1"/>
                              </a:solidFill>
                              <a:latin typeface="Cambria Math" panose="02040503050406030204" pitchFamily="18" charset="0"/>
                            </a:rPr>
                            <m:t>2</m:t>
                          </m:r>
                        </m:sub>
                        <m:sup>
                          <m:r>
                            <a:rPr lang="en-US" sz="2200" i="1">
                              <a:solidFill>
                                <a:schemeClr val="tx1"/>
                              </a:solidFill>
                              <a:latin typeface="Cambria Math" panose="02040503050406030204" pitchFamily="18" charset="0"/>
                            </a:rPr>
                            <m:t>𝐹</m:t>
                          </m:r>
                        </m:sup>
                      </m:sSubSup>
                      <m:r>
                        <a:rPr lang="en-US" sz="2200">
                          <a:solidFill>
                            <a:schemeClr val="tx1"/>
                          </a:solidFill>
                          <a:latin typeface="Cambria Math" panose="02040503050406030204" pitchFamily="18" charset="0"/>
                        </a:rPr>
                        <m:t>=0</m:t>
                      </m:r>
                    </m:oMath>
                  </m:oMathPara>
                </a14:m>
                <a:endParaRPr lang="en-US" sz="2200" dirty="0">
                  <a:solidFill>
                    <a:schemeClr val="tx1"/>
                  </a:solidFill>
                  <a:latin typeface="Calibri" panose="020F0502020204030204" pitchFamily="34" charset="0"/>
                  <a:cs typeface="Calibri" panose="020F0502020204030204" pitchFamily="34" charset="0"/>
                </a:endParaRPr>
              </a:p>
              <a:p>
                <a:pPr algn="just">
                  <a:spcBef>
                    <a:spcPts val="0"/>
                  </a:spcBef>
                </a:pPr>
                <a:endParaRPr lang="en-US" sz="2200" dirty="0">
                  <a:solidFill>
                    <a:schemeClr val="tx1"/>
                  </a:solidFill>
                  <a:latin typeface="Calibri" panose="020F0502020204030204" pitchFamily="34" charset="0"/>
                  <a:cs typeface="Calibri" panose="020F0502020204030204" pitchFamily="34" charset="0"/>
                </a:endParaRPr>
              </a:p>
              <a:p>
                <a:pPr algn="just">
                  <a:spcBef>
                    <a:spcPts val="0"/>
                  </a:spcBef>
                </a:pPr>
                <a:r>
                  <a:rPr lang="en-US" sz="2200" dirty="0">
                    <a:solidFill>
                      <a:schemeClr val="tx1"/>
                    </a:solidFill>
                    <a:latin typeface="Calibri" panose="020F0502020204030204" pitchFamily="34" charset="0"/>
                    <a:cs typeface="Calibri" panose="020F0502020204030204" pitchFamily="34" charset="0"/>
                  </a:rPr>
                  <a:t>Based on the above two equations, we can create a circuit shown in the Figure.</a:t>
                </a: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13145" y="777871"/>
                <a:ext cx="5702986" cy="5248576"/>
              </a:xfrm>
              <a:blipFill>
                <a:blip r:embed="rId2"/>
                <a:stretch>
                  <a:fillRect l="-1390" t="-813" r="-1390" b="-441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106</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7.6.3 SLG Fault</a:t>
            </a:r>
          </a:p>
        </p:txBody>
      </p:sp>
      <p:sp>
        <p:nvSpPr>
          <p:cNvPr id="10" name="TextBox 9">
            <a:extLst>
              <a:ext uri="{FF2B5EF4-FFF2-40B4-BE49-F238E27FC236}">
                <a16:creationId xmlns:a16="http://schemas.microsoft.com/office/drawing/2014/main" id="{2AB7BA06-1DF9-2831-9304-FDDB2D341D58}"/>
              </a:ext>
            </a:extLst>
          </p:cNvPr>
          <p:cNvSpPr txBox="1"/>
          <p:nvPr/>
        </p:nvSpPr>
        <p:spPr>
          <a:xfrm>
            <a:off x="5700568" y="5464154"/>
            <a:ext cx="334788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SLG fault in sequence domain.</a:t>
            </a:r>
            <a:endParaRPr lang="en-US" sz="1200" i="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4E007A-C14C-2ECC-E6F0-FA4E65EEB6AA}"/>
              </a:ext>
            </a:extLst>
          </p:cNvPr>
          <p:cNvPicPr>
            <a:picLocks noChangeAspect="1"/>
          </p:cNvPicPr>
          <p:nvPr/>
        </p:nvPicPr>
        <p:blipFill>
          <a:blip r:embed="rId3"/>
          <a:stretch>
            <a:fillRect/>
          </a:stretch>
        </p:blipFill>
        <p:spPr>
          <a:xfrm>
            <a:off x="5700568" y="777871"/>
            <a:ext cx="3230287" cy="4623105"/>
          </a:xfrm>
          <a:prstGeom prst="rect">
            <a:avLst/>
          </a:prstGeom>
        </p:spPr>
      </p:pic>
      <p:sp>
        <p:nvSpPr>
          <p:cNvPr id="6" name="Footer Placeholder 4">
            <a:extLst>
              <a:ext uri="{FF2B5EF4-FFF2-40B4-BE49-F238E27FC236}">
                <a16:creationId xmlns:a16="http://schemas.microsoft.com/office/drawing/2014/main" id="{B4E41AFB-9BDF-72A4-5D70-7A2A6563C30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807563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777871"/>
                <a:ext cx="5226830" cy="4937133"/>
              </a:xfrm>
            </p:spPr>
            <p:txBody>
              <a:bodyPr/>
              <a:lstStyle/>
              <a:p>
                <a:r>
                  <a:rPr lang="en-US" sz="2800" dirty="0">
                    <a:solidFill>
                      <a:schemeClr val="tx1"/>
                    </a:solidFill>
                    <a:latin typeface="Calibri" panose="020F0502020204030204" pitchFamily="34" charset="0"/>
                    <a:cs typeface="Calibri" panose="020F0502020204030204" pitchFamily="34" charset="0"/>
                  </a:rPr>
                  <a:t>From this circuit, we get</a:t>
                </a:r>
              </a:p>
              <a:p>
                <a:pPr marL="0" indent="0">
                  <a:buNone/>
                </a:pPr>
                <a14:m>
                  <m:oMathPara xmlns:m="http://schemas.openxmlformats.org/officeDocument/2006/math">
                    <m:oMathParaPr>
                      <m:jc m:val="centerGroup"/>
                    </m:oMathParaPr>
                    <m:oMath xmlns:m="http://schemas.openxmlformats.org/officeDocument/2006/math">
                      <m:sSubSup>
                        <m:sSubSupPr>
                          <m:ctrlPr>
                            <a:rPr lang="en-US" sz="2800" i="1">
                              <a:solidFill>
                                <a:schemeClr val="tx1"/>
                              </a:solidFill>
                              <a:latin typeface="Cambria Math" panose="02040503050406030204" pitchFamily="18" charset="0"/>
                            </a:rPr>
                          </m:ctrlPr>
                        </m:sSubSupPr>
                        <m:e>
                          <m:r>
                            <a:rPr lang="en-US" sz="2800" i="1">
                              <a:solidFill>
                                <a:schemeClr val="tx1"/>
                              </a:solidFill>
                              <a:latin typeface="Cambria Math" panose="02040503050406030204" pitchFamily="18" charset="0"/>
                            </a:rPr>
                            <m:t>𝐼</m:t>
                          </m:r>
                        </m:e>
                        <m:sub>
                          <m:r>
                            <a:rPr lang="en-US" sz="2800">
                              <a:solidFill>
                                <a:schemeClr val="tx1"/>
                              </a:solidFill>
                              <a:latin typeface="Cambria Math" panose="02040503050406030204" pitchFamily="18" charset="0"/>
                            </a:rPr>
                            <m:t>0</m:t>
                          </m:r>
                        </m:sub>
                        <m:sup>
                          <m:r>
                            <a:rPr lang="en-US" sz="2800" i="1">
                              <a:solidFill>
                                <a:schemeClr val="tx1"/>
                              </a:solidFill>
                              <a:latin typeface="Cambria Math" panose="02040503050406030204" pitchFamily="18" charset="0"/>
                            </a:rPr>
                            <m:t>𝐹</m:t>
                          </m:r>
                        </m:sup>
                      </m:sSubSup>
                      <m:r>
                        <a:rPr lang="en-US" sz="2800">
                          <a:solidFill>
                            <a:schemeClr val="tx1"/>
                          </a:solidFill>
                          <a:latin typeface="Cambria Math" panose="02040503050406030204" pitchFamily="18" charset="0"/>
                        </a:rPr>
                        <m:t>=</m:t>
                      </m:r>
                      <m:sSubSup>
                        <m:sSubSupPr>
                          <m:ctrlPr>
                            <a:rPr lang="en-US" sz="2800" i="1">
                              <a:solidFill>
                                <a:schemeClr val="tx1"/>
                              </a:solidFill>
                              <a:latin typeface="Cambria Math" panose="02040503050406030204" pitchFamily="18" charset="0"/>
                            </a:rPr>
                          </m:ctrlPr>
                        </m:sSubSupPr>
                        <m:e>
                          <m:r>
                            <a:rPr lang="en-US" sz="2800" i="1">
                              <a:solidFill>
                                <a:schemeClr val="tx1"/>
                              </a:solidFill>
                              <a:latin typeface="Cambria Math" panose="02040503050406030204" pitchFamily="18" charset="0"/>
                            </a:rPr>
                            <m:t>𝐼</m:t>
                          </m:r>
                        </m:e>
                        <m:sub>
                          <m:r>
                            <a:rPr lang="en-US" sz="2800">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𝐹</m:t>
                          </m:r>
                        </m:sup>
                      </m:sSubSup>
                      <m:r>
                        <a:rPr lang="en-US" sz="2800">
                          <a:solidFill>
                            <a:schemeClr val="tx1"/>
                          </a:solidFill>
                          <a:latin typeface="Cambria Math" panose="02040503050406030204" pitchFamily="18" charset="0"/>
                        </a:rPr>
                        <m:t>=</m:t>
                      </m:r>
                      <m:sSubSup>
                        <m:sSubSupPr>
                          <m:ctrlPr>
                            <a:rPr lang="en-US" sz="2800" i="1">
                              <a:solidFill>
                                <a:schemeClr val="tx1"/>
                              </a:solidFill>
                              <a:latin typeface="Cambria Math" panose="02040503050406030204" pitchFamily="18" charset="0"/>
                            </a:rPr>
                          </m:ctrlPr>
                        </m:sSubSupPr>
                        <m:e>
                          <m:r>
                            <a:rPr lang="en-US" sz="2800" i="1">
                              <a:solidFill>
                                <a:schemeClr val="tx1"/>
                              </a:solidFill>
                              <a:latin typeface="Cambria Math" panose="02040503050406030204" pitchFamily="18" charset="0"/>
                            </a:rPr>
                            <m:t>𝐼</m:t>
                          </m:r>
                        </m:e>
                        <m:sub>
                          <m:r>
                            <a:rPr lang="en-US" sz="2800">
                              <a:solidFill>
                                <a:schemeClr val="tx1"/>
                              </a:solidFill>
                              <a:latin typeface="Cambria Math" panose="02040503050406030204" pitchFamily="18" charset="0"/>
                            </a:rPr>
                            <m:t>2</m:t>
                          </m:r>
                        </m:sub>
                        <m:sup>
                          <m:r>
                            <a:rPr lang="en-US" sz="2800" i="1">
                              <a:solidFill>
                                <a:schemeClr val="tx1"/>
                              </a:solidFill>
                              <a:latin typeface="Cambria Math" panose="02040503050406030204" pitchFamily="18" charset="0"/>
                            </a:rPr>
                            <m:t>𝐹</m:t>
                          </m:r>
                        </m:sup>
                      </m:sSubSup>
                      <m:r>
                        <a:rPr lang="en-US" sz="280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a:solidFill>
                                <a:schemeClr val="tx1"/>
                              </a:solidFill>
                              <a:latin typeface="Cambria Math" panose="02040503050406030204" pitchFamily="18" charset="0"/>
                            </a:rPr>
                            <m:t>1.0∠</m:t>
                          </m:r>
                          <m:sSup>
                            <m:sSupPr>
                              <m:ctrlPr>
                                <a:rPr lang="en-US" sz="2800" i="1">
                                  <a:solidFill>
                                    <a:schemeClr val="tx1"/>
                                  </a:solidFill>
                                  <a:latin typeface="Cambria Math" panose="02040503050406030204" pitchFamily="18" charset="0"/>
                                </a:rPr>
                              </m:ctrlPr>
                            </m:sSupPr>
                            <m:e>
                              <m:r>
                                <a:rPr lang="en-US" sz="2800">
                                  <a:solidFill>
                                    <a:schemeClr val="tx1"/>
                                  </a:solidFill>
                                  <a:latin typeface="Cambria Math" panose="02040503050406030204" pitchFamily="18" charset="0"/>
                                </a:rPr>
                                <m:t>0</m:t>
                              </m:r>
                            </m:e>
                            <m:sup>
                              <m:r>
                                <a:rPr lang="en-US" sz="2800">
                                  <a:solidFill>
                                    <a:schemeClr val="tx1"/>
                                  </a:solidFill>
                                  <a:latin typeface="Cambria Math" panose="02040503050406030204" pitchFamily="18" charset="0"/>
                                </a:rPr>
                                <m:t>∘</m:t>
                              </m:r>
                            </m:sup>
                          </m:sSup>
                        </m:num>
                        <m:den>
                          <m:sSubSup>
                            <m:sSubSupPr>
                              <m:ctrlPr>
                                <a:rPr lang="en-US" sz="2800" i="1">
                                  <a:solidFill>
                                    <a:schemeClr val="tx1"/>
                                  </a:solidFill>
                                  <a:latin typeface="Cambria Math" panose="02040503050406030204" pitchFamily="18" charset="0"/>
                                </a:rPr>
                              </m:ctrlPr>
                            </m:sSubSupPr>
                            <m:e>
                              <m:r>
                                <a:rPr lang="en-US" sz="2800" i="1">
                                  <a:solidFill>
                                    <a:schemeClr val="tx1"/>
                                  </a:solidFill>
                                  <a:latin typeface="Cambria Math" panose="02040503050406030204" pitchFamily="18" charset="0"/>
                                </a:rPr>
                                <m:t>𝑍</m:t>
                              </m:r>
                            </m:e>
                            <m:sub>
                              <m:r>
                                <a:rPr lang="en-US" sz="2800">
                                  <a:solidFill>
                                    <a:schemeClr val="tx1"/>
                                  </a:solidFill>
                                  <a:latin typeface="Cambria Math" panose="02040503050406030204" pitchFamily="18" charset="0"/>
                                </a:rPr>
                                <m:t>0</m:t>
                              </m:r>
                            </m:sub>
                            <m:sup>
                              <m:r>
                                <a:rPr lang="en-US" sz="2800" i="1">
                                  <a:solidFill>
                                    <a:schemeClr val="tx1"/>
                                  </a:solidFill>
                                  <a:latin typeface="Cambria Math" panose="02040503050406030204" pitchFamily="18" charset="0"/>
                                </a:rPr>
                                <m:t>𝑠𝑖</m:t>
                              </m:r>
                            </m:sup>
                          </m:sSubSup>
                          <m:r>
                            <a:rPr lang="en-US" sz="2800">
                              <a:solidFill>
                                <a:schemeClr val="tx1"/>
                              </a:solidFill>
                              <a:latin typeface="Cambria Math" panose="02040503050406030204" pitchFamily="18" charset="0"/>
                            </a:rPr>
                            <m:t>+</m:t>
                          </m:r>
                          <m:sSubSup>
                            <m:sSubSupPr>
                              <m:ctrlPr>
                                <a:rPr lang="en-US" sz="2800" i="1">
                                  <a:solidFill>
                                    <a:schemeClr val="tx1"/>
                                  </a:solidFill>
                                  <a:latin typeface="Cambria Math" panose="02040503050406030204" pitchFamily="18" charset="0"/>
                                </a:rPr>
                              </m:ctrlPr>
                            </m:sSubSupPr>
                            <m:e>
                              <m:r>
                                <a:rPr lang="en-US" sz="2800" i="1">
                                  <a:solidFill>
                                    <a:schemeClr val="tx1"/>
                                  </a:solidFill>
                                  <a:latin typeface="Cambria Math" panose="02040503050406030204" pitchFamily="18" charset="0"/>
                                </a:rPr>
                                <m:t>𝑍</m:t>
                              </m:r>
                            </m:e>
                            <m:sub>
                              <m:r>
                                <a:rPr lang="en-US" sz="2800">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𝑠𝑖</m:t>
                              </m:r>
                            </m:sup>
                          </m:sSubSup>
                          <m:r>
                            <a:rPr lang="en-US" sz="2800">
                              <a:solidFill>
                                <a:schemeClr val="tx1"/>
                              </a:solidFill>
                              <a:latin typeface="Cambria Math" panose="02040503050406030204" pitchFamily="18" charset="0"/>
                            </a:rPr>
                            <m:t>+</m:t>
                          </m:r>
                          <m:sSubSup>
                            <m:sSubSupPr>
                              <m:ctrlPr>
                                <a:rPr lang="en-US" sz="2800" i="1">
                                  <a:solidFill>
                                    <a:schemeClr val="tx1"/>
                                  </a:solidFill>
                                  <a:latin typeface="Cambria Math" panose="02040503050406030204" pitchFamily="18" charset="0"/>
                                </a:rPr>
                              </m:ctrlPr>
                            </m:sSubSupPr>
                            <m:e>
                              <m:r>
                                <a:rPr lang="en-US" sz="2800" i="1">
                                  <a:solidFill>
                                    <a:schemeClr val="tx1"/>
                                  </a:solidFill>
                                  <a:latin typeface="Cambria Math" panose="02040503050406030204" pitchFamily="18" charset="0"/>
                                </a:rPr>
                                <m:t>𝑍</m:t>
                              </m:r>
                            </m:e>
                            <m:sub>
                              <m:r>
                                <a:rPr lang="en-US" sz="2800">
                                  <a:solidFill>
                                    <a:schemeClr val="tx1"/>
                                  </a:solidFill>
                                  <a:latin typeface="Cambria Math" panose="02040503050406030204" pitchFamily="18" charset="0"/>
                                </a:rPr>
                                <m:t>2</m:t>
                              </m:r>
                            </m:sub>
                            <m:sup>
                              <m:r>
                                <a:rPr lang="en-US" sz="2800" i="1">
                                  <a:solidFill>
                                    <a:schemeClr val="tx1"/>
                                  </a:solidFill>
                                  <a:latin typeface="Cambria Math" panose="02040503050406030204" pitchFamily="18" charset="0"/>
                                </a:rPr>
                                <m:t>𝑠𝑖</m:t>
                              </m:r>
                            </m:sup>
                          </m:sSubSup>
                        </m:den>
                      </m:f>
                    </m:oMath>
                  </m:oMathPara>
                </a14:m>
                <a:endParaRPr lang="en-US" sz="2800" dirty="0">
                  <a:solidFill>
                    <a:schemeClr val="tx1"/>
                  </a:solidFill>
                  <a:latin typeface="Calibri" panose="020F0502020204030204" pitchFamily="34" charset="0"/>
                  <a:cs typeface="Calibri" panose="020F0502020204030204" pitchFamily="34" charset="0"/>
                </a:endParaRPr>
              </a:p>
              <a:p>
                <a:pPr marL="0" indent="0">
                  <a:buNone/>
                </a:pPr>
                <a:r>
                  <a:rPr lang="en-US" sz="2800" dirty="0">
                    <a:solidFill>
                      <a:schemeClr val="tx1"/>
                    </a:solidFill>
                    <a:latin typeface="Calibri" panose="020F0502020204030204" pitchFamily="34" charset="0"/>
                    <a:cs typeface="Calibri" panose="020F0502020204030204" pitchFamily="34" charset="0"/>
                  </a:rPr>
                  <a:t>And,</a:t>
                </a:r>
              </a:p>
              <a:p>
                <a:pPr marL="0" indent="0">
                  <a:buNone/>
                </a:pPr>
                <a14:m>
                  <m:oMathPara xmlns:m="http://schemas.openxmlformats.org/officeDocument/2006/math">
                    <m:oMathParaPr>
                      <m:jc m:val="centerGroup"/>
                    </m:oMathParaPr>
                    <m:oMath xmlns:m="http://schemas.openxmlformats.org/officeDocument/2006/math">
                      <m:sSubSup>
                        <m:sSubSupPr>
                          <m:ctrlPr>
                            <a:rPr lang="en-US" sz="2800" i="1">
                              <a:solidFill>
                                <a:schemeClr val="tx1"/>
                              </a:solidFill>
                              <a:latin typeface="Cambria Math" panose="02040503050406030204" pitchFamily="18" charset="0"/>
                            </a:rPr>
                          </m:ctrlPr>
                        </m:sSubSupPr>
                        <m:e>
                          <m:r>
                            <a:rPr lang="en-US" sz="2800" i="1">
                              <a:solidFill>
                                <a:schemeClr val="tx1"/>
                              </a:solidFill>
                              <a:latin typeface="Cambria Math" panose="02040503050406030204" pitchFamily="18" charset="0"/>
                            </a:rPr>
                            <m:t>𝐼</m:t>
                          </m:r>
                        </m:e>
                        <m:sub>
                          <m:r>
                            <a:rPr lang="en-US" sz="2800" i="1">
                              <a:solidFill>
                                <a:schemeClr val="tx1"/>
                              </a:solidFill>
                              <a:latin typeface="Cambria Math" panose="02040503050406030204" pitchFamily="18" charset="0"/>
                            </a:rPr>
                            <m:t>𝑖</m:t>
                          </m:r>
                        </m:sub>
                        <m:sup>
                          <m:r>
                            <a:rPr lang="en-US" sz="2800" i="1">
                              <a:solidFill>
                                <a:schemeClr val="tx1"/>
                              </a:solidFill>
                              <a:latin typeface="Cambria Math" panose="02040503050406030204" pitchFamily="18" charset="0"/>
                            </a:rPr>
                            <m:t>𝑎𝐹</m:t>
                          </m:r>
                        </m:sup>
                      </m:sSubSup>
                      <m:r>
                        <a:rPr lang="en-US" sz="2800">
                          <a:solidFill>
                            <a:schemeClr val="tx1"/>
                          </a:solidFill>
                          <a:latin typeface="Cambria Math" panose="02040503050406030204" pitchFamily="18" charset="0"/>
                        </a:rPr>
                        <m:t>=3</m:t>
                      </m:r>
                      <m:sSubSup>
                        <m:sSubSupPr>
                          <m:ctrlPr>
                            <a:rPr lang="en-US" sz="2800" i="1">
                              <a:solidFill>
                                <a:schemeClr val="tx1"/>
                              </a:solidFill>
                              <a:latin typeface="Cambria Math" panose="02040503050406030204" pitchFamily="18" charset="0"/>
                            </a:rPr>
                          </m:ctrlPr>
                        </m:sSubSupPr>
                        <m:e>
                          <m:r>
                            <a:rPr lang="en-US" sz="2800" i="1">
                              <a:solidFill>
                                <a:schemeClr val="tx1"/>
                              </a:solidFill>
                              <a:latin typeface="Cambria Math" panose="02040503050406030204" pitchFamily="18" charset="0"/>
                            </a:rPr>
                            <m:t>𝐼</m:t>
                          </m:r>
                        </m:e>
                        <m:sub>
                          <m:r>
                            <a:rPr lang="en-US" sz="2800">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𝐹</m:t>
                          </m:r>
                        </m:sup>
                      </m:sSubSup>
                    </m:oMath>
                  </m:oMathPara>
                </a14:m>
                <a:endParaRPr lang="en-US" sz="1800" dirty="0">
                  <a:solidFill>
                    <a:schemeClr val="tx1"/>
                  </a:solidFill>
                  <a:latin typeface="Calibri" panose="020F0502020204030204" pitchFamily="34" charset="0"/>
                  <a:cs typeface="Calibri" panose="020F0502020204030204" pitchFamily="34" charset="0"/>
                </a:endParaRPr>
              </a:p>
              <a:p>
                <a:pPr marL="0" indent="0" algn="just">
                  <a:buNone/>
                </a:pPr>
                <a:br>
                  <a:rPr lang="en-US" sz="1800" dirty="0">
                    <a:solidFill>
                      <a:schemeClr val="tx1"/>
                    </a:solidFill>
                    <a:latin typeface="Calibri" panose="020F0502020204030204" pitchFamily="34" charset="0"/>
                    <a:cs typeface="Calibri" panose="020F0502020204030204" pitchFamily="34" charset="0"/>
                  </a:rPr>
                </a:b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777871"/>
                <a:ext cx="5226830" cy="4937133"/>
              </a:xfrm>
              <a:blipFill>
                <a:blip r:embed="rId3"/>
                <a:stretch>
                  <a:fillRect l="-2334" t="-123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107</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7.6.3 SLG Fault</a:t>
            </a:r>
          </a:p>
        </p:txBody>
      </p:sp>
      <p:sp>
        <p:nvSpPr>
          <p:cNvPr id="10" name="TextBox 9">
            <a:extLst>
              <a:ext uri="{FF2B5EF4-FFF2-40B4-BE49-F238E27FC236}">
                <a16:creationId xmlns:a16="http://schemas.microsoft.com/office/drawing/2014/main" id="{2AB7BA06-1DF9-2831-9304-FDDB2D341D58}"/>
              </a:ext>
            </a:extLst>
          </p:cNvPr>
          <p:cNvSpPr txBox="1"/>
          <p:nvPr/>
        </p:nvSpPr>
        <p:spPr>
          <a:xfrm>
            <a:off x="5946058" y="5159751"/>
            <a:ext cx="334788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SLG fault in sequence domain.</a:t>
            </a:r>
            <a:endParaRPr lang="en-US" sz="1200" i="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C4E0079-B419-5DC3-73AF-2A79518B8233}"/>
              </a:ext>
            </a:extLst>
          </p:cNvPr>
          <p:cNvPicPr>
            <a:picLocks noChangeAspect="1"/>
          </p:cNvPicPr>
          <p:nvPr/>
        </p:nvPicPr>
        <p:blipFill>
          <a:blip r:embed="rId4"/>
          <a:stretch>
            <a:fillRect/>
          </a:stretch>
        </p:blipFill>
        <p:spPr>
          <a:xfrm>
            <a:off x="5766242" y="465135"/>
            <a:ext cx="3327081" cy="4520381"/>
          </a:xfrm>
          <a:prstGeom prst="rect">
            <a:avLst/>
          </a:prstGeom>
        </p:spPr>
      </p:pic>
      <p:sp>
        <p:nvSpPr>
          <p:cNvPr id="6" name="Footer Placeholder 4">
            <a:extLst>
              <a:ext uri="{FF2B5EF4-FFF2-40B4-BE49-F238E27FC236}">
                <a16:creationId xmlns:a16="http://schemas.microsoft.com/office/drawing/2014/main" id="{8E7901B7-BBAD-F6D3-53C0-F605DAFCF9E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805930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682006"/>
                <a:ext cx="8869680" cy="5398123"/>
              </a:xfrm>
            </p:spPr>
            <p:txBody>
              <a:bodyPr/>
              <a:lstStyle/>
              <a:p>
                <a:pPr>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conditions for this fault in the phase domain are </a:t>
                </a:r>
                <a14:m>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𝒃𝑭</m:t>
                        </m:r>
                      </m:sup>
                    </m:sSub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𝒄</m:t>
                        </m:r>
                      </m:sup>
                    </m:sSub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Transforming these conditions to sequence domain gives</a:t>
                </a:r>
              </a:p>
              <a:p>
                <a:pPr marL="0" indent="0">
                  <a:spcBef>
                    <a:spcPts val="0"/>
                  </a:spcBef>
                  <a:spcAft>
                    <a:spcPts val="0"/>
                  </a:spcAft>
                  <a:buNone/>
                </a:pPr>
                <a14:m>
                  <m:oMathPara xmlns:m="http://schemas.openxmlformats.org/officeDocument/2006/math">
                    <m:oMathParaPr>
                      <m:jc m:val="centerGroup"/>
                    </m:oMathParaPr>
                    <m:oMath xmlns:m="http://schemas.openxmlformats.org/officeDocument/2006/math">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e>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mr>
                          </m:m>
                        </m:e>
                      </m:d>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
                        </m:e>
                      </m:d>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indent="0">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a:t>
                </a:r>
              </a:p>
              <a:p>
                <a:pPr marL="0" indent="0">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indent="0">
                  <a:spcBef>
                    <a:spcPts val="0"/>
                  </a:spcBef>
                  <a:spcAft>
                    <a:spcPts val="0"/>
                  </a:spcAft>
                  <a:buNone/>
                </a:pPr>
                <a14:m>
                  <m:oMathPara xmlns:m="http://schemas.openxmlformats.org/officeDocument/2006/math">
                    <m:oMathParaPr>
                      <m:jc m:val="centerGroup"/>
                    </m:oMathParaPr>
                    <m:oMath xmlns:m="http://schemas.openxmlformats.org/officeDocument/2006/math">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682006"/>
                <a:ext cx="8869680" cy="5398123"/>
              </a:xfrm>
              <a:blipFill>
                <a:blip r:embed="rId2"/>
                <a:stretch>
                  <a:fillRect l="-1031" t="-45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108</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7.6.4 LL Fault</a:t>
            </a:r>
          </a:p>
        </p:txBody>
      </p:sp>
      <p:sp>
        <p:nvSpPr>
          <p:cNvPr id="6" name="Footer Placeholder 4">
            <a:extLst>
              <a:ext uri="{FF2B5EF4-FFF2-40B4-BE49-F238E27FC236}">
                <a16:creationId xmlns:a16="http://schemas.microsoft.com/office/drawing/2014/main" id="{D6236090-BD00-867D-603E-FDFC3EC6329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487188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682006"/>
                <a:ext cx="8869680" cy="4937133"/>
              </a:xfrm>
            </p:spPr>
            <p:txBody>
              <a:bodyPr/>
              <a:lstStyle/>
              <a:p>
                <a:pPr marL="0" indent="0">
                  <a:spcBef>
                    <a:spcPts val="0"/>
                  </a:spcBef>
                  <a:spcAft>
                    <a:spcPts val="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or</a:t>
                </a:r>
              </a:p>
              <a:p>
                <a:pPr marL="0" indent="0">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2400" dirty="0">
                  <a:solidFill>
                    <a:schemeClr val="tx1"/>
                  </a:solidFill>
                  <a:latin typeface="Calibri" panose="020F0502020204030204" pitchFamily="34" charset="0"/>
                  <a:cs typeface="Calibri" panose="020F0502020204030204" pitchFamily="34" charset="0"/>
                </a:endParaRPr>
              </a:p>
              <a:p>
                <a:pPr>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Based on the equations,</a:t>
                </a:r>
              </a:p>
              <a:p>
                <a:pPr marL="0" indent="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rPr>
                  <a:t> </a:t>
                </a:r>
                <a14:m>
                  <m:oMath xmlns:m="http://schemas.openxmlformats.org/officeDocument/2006/math">
                    <m:sSubSup>
                      <m:sSubSup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we can create a circuit as shown in the figure.</a:t>
                </a: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den>
                      </m:f>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𝒃𝑭</m:t>
                                </m:r>
                              </m:sup>
                            </m:sSubSup>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rad>
                              <m:radPr>
                                <m:degHide m:val="on"/>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rad>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𝑰</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𝑭</m:t>
                                </m:r>
                              </m:sup>
                            </m:sSubSup>
                          </m:e>
                        </m:mr>
                        <m: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br>
                  <a:rPr lang="en-US" sz="1800" dirty="0">
                    <a:solidFill>
                      <a:schemeClr val="tx1"/>
                    </a:solidFill>
                    <a:latin typeface="Calibri" panose="020F0502020204030204" pitchFamily="34" charset="0"/>
                    <a:cs typeface="Calibri" panose="020F0502020204030204" pitchFamily="34" charset="0"/>
                  </a:rPr>
                </a:b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682006"/>
                <a:ext cx="8869680" cy="4937133"/>
              </a:xfrm>
              <a:blipFill>
                <a:blip r:embed="rId2"/>
                <a:stretch>
                  <a:fillRect l="-1031" t="-98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109</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7.6.4 LL Fault</a:t>
            </a:r>
          </a:p>
        </p:txBody>
      </p:sp>
      <p:sp>
        <p:nvSpPr>
          <p:cNvPr id="10" name="TextBox 9">
            <a:extLst>
              <a:ext uri="{FF2B5EF4-FFF2-40B4-BE49-F238E27FC236}">
                <a16:creationId xmlns:a16="http://schemas.microsoft.com/office/drawing/2014/main" id="{2AB7BA06-1DF9-2831-9304-FDDB2D341D58}"/>
              </a:ext>
            </a:extLst>
          </p:cNvPr>
          <p:cNvSpPr txBox="1"/>
          <p:nvPr/>
        </p:nvSpPr>
        <p:spPr>
          <a:xfrm>
            <a:off x="3170360" y="5715004"/>
            <a:ext cx="334788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LL fault in sequence domain.</a:t>
            </a:r>
            <a:endParaRPr lang="en-US" sz="1200" i="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BFAE6A23-1E15-7D4A-AD37-6134BEB9B967}"/>
              </a:ext>
            </a:extLst>
          </p:cNvPr>
          <p:cNvPicPr>
            <a:picLocks noChangeAspect="1"/>
          </p:cNvPicPr>
          <p:nvPr/>
        </p:nvPicPr>
        <p:blipFill>
          <a:blip r:embed="rId3"/>
          <a:stretch>
            <a:fillRect/>
          </a:stretch>
        </p:blipFill>
        <p:spPr>
          <a:xfrm>
            <a:off x="2978150" y="4441772"/>
            <a:ext cx="3732305" cy="1251578"/>
          </a:xfrm>
          <a:prstGeom prst="rect">
            <a:avLst/>
          </a:prstGeom>
        </p:spPr>
      </p:pic>
      <p:sp>
        <p:nvSpPr>
          <p:cNvPr id="6" name="Footer Placeholder 4">
            <a:extLst>
              <a:ext uri="{FF2B5EF4-FFF2-40B4-BE49-F238E27FC236}">
                <a16:creationId xmlns:a16="http://schemas.microsoft.com/office/drawing/2014/main" id="{20B3456E-88B4-242E-B838-C55DB536F3E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8690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906088"/>
                <a:ext cx="8229600" cy="2627687"/>
              </a:xfrm>
            </p:spPr>
            <p:txBody>
              <a:bodyPr/>
              <a:lstStyle/>
              <a:p>
                <a:pPr marL="857238" lvl="1" indent="-400050" algn="just">
                  <a:spcBef>
                    <a:spcPts val="600"/>
                  </a:spcBef>
                  <a:buFont typeface="+mj-lt"/>
                  <a:buAutoNum type="romanLcPeriod" startAt="2"/>
                </a:pPr>
                <a:r>
                  <a:rPr lang="en-US" sz="2400" dirty="0">
                    <a:solidFill>
                      <a:schemeClr val="tx1"/>
                    </a:solidFill>
                    <a:latin typeface="Calibri" panose="020F0502020204030204" pitchFamily="34" charset="0"/>
                    <a:ea typeface="+mn-ea"/>
                    <a:cs typeface="Calibri" panose="020F0502020204030204" pitchFamily="34" charset="0"/>
                  </a:rPr>
                  <a:t>If only </a:t>
                </a:r>
                <a14:m>
                  <m:oMath xmlns:m="http://schemas.openxmlformats.org/officeDocument/2006/math">
                    <m:sSub>
                      <m:sSubPr>
                        <m:ctrlPr>
                          <a:rPr lang="en-US" sz="2400" i="1">
                            <a:solidFill>
                              <a:schemeClr val="tx1"/>
                            </a:solidFill>
                            <a:latin typeface="Cambria Math" panose="02040503050406030204" pitchFamily="18" charset="0"/>
                            <a:ea typeface="+mn-ea"/>
                            <a:cs typeface="+mn-cs"/>
                          </a:rPr>
                        </m:ctrlPr>
                      </m:sSubPr>
                      <m:e>
                        <m:r>
                          <a:rPr lang="en-US" sz="2400">
                            <a:solidFill>
                              <a:schemeClr val="tx1"/>
                            </a:solidFill>
                            <a:latin typeface="Cambria Math" panose="02040503050406030204" pitchFamily="18" charset="0"/>
                            <a:ea typeface="+mn-ea"/>
                            <a:cs typeface="+mn-cs"/>
                          </a:rPr>
                          <m:t>𝑎</m:t>
                        </m:r>
                      </m:e>
                      <m:sub>
                        <m:r>
                          <a:rPr lang="en-US" sz="2400" b="0" i="0" smtClean="0">
                            <a:solidFill>
                              <a:schemeClr val="tx1"/>
                            </a:solidFill>
                            <a:latin typeface="Cambria Math" panose="02040503050406030204" pitchFamily="18" charset="0"/>
                            <a:ea typeface="+mn-ea"/>
                            <a:cs typeface="+mn-cs"/>
                          </a:rPr>
                          <m:t>1</m:t>
                        </m:r>
                      </m:sub>
                    </m:sSub>
                  </m:oMath>
                </a14:m>
                <a:r>
                  <a:rPr lang="en-US" sz="2400" dirty="0">
                    <a:solidFill>
                      <a:schemeClr val="tx1"/>
                    </a:solidFill>
                    <a:latin typeface="Calibri" panose="020F0502020204030204" pitchFamily="34" charset="0"/>
                    <a:ea typeface="+mn-ea"/>
                    <a:cs typeface="Calibri" panose="020F0502020204030204" pitchFamily="34" charset="0"/>
                  </a:rPr>
                  <a:t> and </a:t>
                </a:r>
                <a14:m>
                  <m:oMath xmlns:m="http://schemas.openxmlformats.org/officeDocument/2006/math">
                    <m:sSub>
                      <m:sSubPr>
                        <m:ctrlPr>
                          <a:rPr lang="en-US" sz="2400" i="1">
                            <a:solidFill>
                              <a:schemeClr val="tx1"/>
                            </a:solidFill>
                            <a:latin typeface="Cambria Math" panose="02040503050406030204" pitchFamily="18" charset="0"/>
                            <a:ea typeface="+mn-ea"/>
                            <a:cs typeface="+mn-cs"/>
                          </a:rPr>
                        </m:ctrlPr>
                      </m:sSubPr>
                      <m:e>
                        <m:r>
                          <a:rPr lang="en-US" sz="2400">
                            <a:solidFill>
                              <a:schemeClr val="tx1"/>
                            </a:solidFill>
                            <a:latin typeface="Cambria Math" panose="02040503050406030204" pitchFamily="18" charset="0"/>
                            <a:ea typeface="+mn-ea"/>
                            <a:cs typeface="+mn-cs"/>
                          </a:rPr>
                          <m:t>𝑏</m:t>
                        </m:r>
                      </m:e>
                      <m:sub>
                        <m:r>
                          <a:rPr lang="en-US" sz="2400" b="0" i="0" smtClean="0">
                            <a:solidFill>
                              <a:schemeClr val="tx1"/>
                            </a:solidFill>
                            <a:latin typeface="Cambria Math" panose="02040503050406030204" pitchFamily="18" charset="0"/>
                            <a:ea typeface="+mn-ea"/>
                            <a:cs typeface="+mn-cs"/>
                          </a:rPr>
                          <m:t>1</m:t>
                        </m:r>
                      </m:sub>
                    </m:sSub>
                  </m:oMath>
                </a14:m>
                <a:r>
                  <a:rPr lang="en-US" sz="2400" dirty="0">
                    <a:solidFill>
                      <a:schemeClr val="tx1"/>
                    </a:solidFill>
                    <a:latin typeface="Calibri" panose="020F0502020204030204" pitchFamily="34" charset="0"/>
                    <a:ea typeface="+mn-ea"/>
                    <a:cs typeface="Calibri" panose="020F0502020204030204" pitchFamily="34" charset="0"/>
                  </a:rPr>
                  <a:t> are nonzero, and all the coefficients are zero, then,</a:t>
                </a:r>
              </a:p>
              <a:p>
                <a:pPr marL="457188" lvl="1" indent="0" algn="ctr">
                  <a:spcBef>
                    <a:spcPts val="600"/>
                  </a:spcBef>
                  <a:buNone/>
                </a:pPr>
                <a14:m>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2400" i="1">
                        <a:solidFill>
                          <a:schemeClr val="tx1"/>
                        </a:solidFill>
                        <a:latin typeface="Cambria Math" panose="02040503050406030204" pitchFamily="18" charset="0"/>
                      </a:rPr>
                      <m:t>𝑄</m:t>
                    </m:r>
                    <m:r>
                      <a:rPr lang="en-US" sz="240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𝑏</m:t>
                        </m:r>
                      </m:e>
                      <m:sub>
                        <m:r>
                          <a:rPr lang="en-US" sz="2400" b="0" i="0"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𝑉</m:t>
                    </m:r>
                  </m:oMath>
                </a14:m>
                <a:r>
                  <a:rPr lang="en-US" sz="2400" dirty="0">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(Constant Current Load)</a:t>
                </a:r>
              </a:p>
              <a:p>
                <a:pPr marL="857238" lvl="1" indent="-400050" algn="just">
                  <a:spcBef>
                    <a:spcPts val="600"/>
                  </a:spcBef>
                  <a:buFont typeface="+mj-lt"/>
                  <a:buAutoNum type="romanLcPeriod" startAt="3"/>
                </a:pPr>
                <a:r>
                  <a:rPr lang="en-US" sz="2400" dirty="0">
                    <a:solidFill>
                      <a:schemeClr val="tx1"/>
                    </a:solidFill>
                    <a:latin typeface="Calibri" panose="020F0502020204030204" pitchFamily="34" charset="0"/>
                    <a:ea typeface="+mn-ea"/>
                    <a:cs typeface="Calibri" panose="020F0502020204030204" pitchFamily="34" charset="0"/>
                  </a:rPr>
                  <a:t>If only </a:t>
                </a:r>
                <a14:m>
                  <m:oMath xmlns:m="http://schemas.openxmlformats.org/officeDocument/2006/math">
                    <m:sSub>
                      <m:sSubPr>
                        <m:ctrlPr>
                          <a:rPr lang="en-US" sz="2400" i="1">
                            <a:solidFill>
                              <a:schemeClr val="tx1"/>
                            </a:solidFill>
                            <a:latin typeface="Cambria Math" panose="02040503050406030204" pitchFamily="18" charset="0"/>
                            <a:ea typeface="+mn-ea"/>
                            <a:cs typeface="+mn-cs"/>
                          </a:rPr>
                        </m:ctrlPr>
                      </m:sSubPr>
                      <m:e>
                        <m:r>
                          <a:rPr lang="en-US" sz="2400">
                            <a:solidFill>
                              <a:schemeClr val="tx1"/>
                            </a:solidFill>
                            <a:latin typeface="Cambria Math" panose="02040503050406030204" pitchFamily="18" charset="0"/>
                            <a:ea typeface="+mn-ea"/>
                            <a:cs typeface="+mn-cs"/>
                          </a:rPr>
                          <m:t>𝑎</m:t>
                        </m:r>
                      </m:e>
                      <m:sub>
                        <m:r>
                          <a:rPr lang="en-US" sz="2400" b="0" i="0" smtClean="0">
                            <a:solidFill>
                              <a:schemeClr val="tx1"/>
                            </a:solidFill>
                            <a:latin typeface="Cambria Math" panose="02040503050406030204" pitchFamily="18" charset="0"/>
                            <a:ea typeface="+mn-ea"/>
                            <a:cs typeface="+mn-cs"/>
                          </a:rPr>
                          <m:t>2</m:t>
                        </m:r>
                      </m:sub>
                    </m:sSub>
                  </m:oMath>
                </a14:m>
                <a:r>
                  <a:rPr lang="en-US" sz="2400" dirty="0">
                    <a:solidFill>
                      <a:schemeClr val="tx1"/>
                    </a:solidFill>
                    <a:latin typeface="Calibri" panose="020F0502020204030204" pitchFamily="34" charset="0"/>
                    <a:ea typeface="+mn-ea"/>
                    <a:cs typeface="Calibri" panose="020F0502020204030204" pitchFamily="34" charset="0"/>
                  </a:rPr>
                  <a:t> and </a:t>
                </a:r>
                <a14:m>
                  <m:oMath xmlns:m="http://schemas.openxmlformats.org/officeDocument/2006/math">
                    <m:sSub>
                      <m:sSubPr>
                        <m:ctrlPr>
                          <a:rPr lang="en-US" sz="2400" i="1">
                            <a:solidFill>
                              <a:schemeClr val="tx1"/>
                            </a:solidFill>
                            <a:latin typeface="Cambria Math" panose="02040503050406030204" pitchFamily="18" charset="0"/>
                            <a:ea typeface="+mn-ea"/>
                            <a:cs typeface="+mn-cs"/>
                          </a:rPr>
                        </m:ctrlPr>
                      </m:sSubPr>
                      <m:e>
                        <m:r>
                          <a:rPr lang="en-US" sz="2400">
                            <a:solidFill>
                              <a:schemeClr val="tx1"/>
                            </a:solidFill>
                            <a:latin typeface="Cambria Math" panose="02040503050406030204" pitchFamily="18" charset="0"/>
                            <a:ea typeface="+mn-ea"/>
                            <a:cs typeface="+mn-cs"/>
                          </a:rPr>
                          <m:t>𝑏</m:t>
                        </m:r>
                      </m:e>
                      <m:sub>
                        <m:r>
                          <a:rPr lang="en-US" sz="2400" b="0" i="0" smtClean="0">
                            <a:solidFill>
                              <a:schemeClr val="tx1"/>
                            </a:solidFill>
                            <a:latin typeface="Cambria Math" panose="02040503050406030204" pitchFamily="18" charset="0"/>
                            <a:ea typeface="+mn-ea"/>
                            <a:cs typeface="+mn-cs"/>
                          </a:rPr>
                          <m:t>2</m:t>
                        </m:r>
                      </m:sub>
                    </m:sSub>
                  </m:oMath>
                </a14:m>
                <a:r>
                  <a:rPr lang="en-US" sz="2400" dirty="0">
                    <a:solidFill>
                      <a:schemeClr val="tx1"/>
                    </a:solidFill>
                    <a:latin typeface="Calibri" panose="020F0502020204030204" pitchFamily="34" charset="0"/>
                    <a:ea typeface="+mn-ea"/>
                    <a:cs typeface="Calibri" panose="020F0502020204030204" pitchFamily="34" charset="0"/>
                  </a:rPr>
                  <a:t> are nonzero, and all the coefficients are zero, then,</a:t>
                </a:r>
              </a:p>
              <a:p>
                <a:pPr marL="457188" lvl="1" indent="0" algn="ctr">
                  <a:spcBef>
                    <a:spcPts val="600"/>
                  </a:spcBef>
                  <a:buNone/>
                </a:pPr>
                <a14:m>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2400" i="1">
                        <a:solidFill>
                          <a:schemeClr val="tx1"/>
                        </a:solidFill>
                        <a:latin typeface="Cambria Math" panose="02040503050406030204" pitchFamily="18" charset="0"/>
                      </a:rPr>
                      <m:t>𝑄</m:t>
                    </m:r>
                    <m:r>
                      <a:rPr lang="en-US" sz="240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𝑏</m:t>
                        </m:r>
                      </m:e>
                      <m:sub>
                        <m:r>
                          <a:rPr lang="en-US" sz="2400" b="0" i="0" smtClean="0">
                            <a:solidFill>
                              <a:schemeClr val="tx1"/>
                            </a:solidFill>
                            <a:latin typeface="Cambria Math" panose="02040503050406030204" pitchFamily="18" charset="0"/>
                          </a:rPr>
                          <m:t>2</m:t>
                        </m:r>
                      </m:sub>
                    </m:sSub>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𝑉</m:t>
                        </m:r>
                      </m:e>
                      <m:sup>
                        <m:r>
                          <a:rPr lang="en-US" sz="2400" b="0" i="1" smtClean="0">
                            <a:solidFill>
                              <a:schemeClr val="tx1"/>
                            </a:solidFill>
                            <a:latin typeface="Cambria Math" panose="02040503050406030204" pitchFamily="18" charset="0"/>
                          </a:rPr>
                          <m:t>2</m:t>
                        </m:r>
                      </m:sup>
                    </m:sSup>
                  </m:oMath>
                </a14:m>
                <a:r>
                  <a:rPr lang="en-US" sz="2400" dirty="0">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(Constant Impedance Load)</a:t>
                </a: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906088"/>
                <a:ext cx="8229600" cy="2627687"/>
              </a:xfrm>
              <a:blipFill>
                <a:blip r:embed="rId2"/>
                <a:stretch>
                  <a:fillRect t="-1856" r="-1111" b="-116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11</a:t>
            </a:fld>
            <a:endParaRPr lang="en-US"/>
          </a:p>
        </p:txBody>
      </p:sp>
      <p:sp>
        <p:nvSpPr>
          <p:cNvPr id="6" name="Footer Placeholder 4">
            <a:extLst>
              <a:ext uri="{FF2B5EF4-FFF2-40B4-BE49-F238E27FC236}">
                <a16:creationId xmlns:a16="http://schemas.microsoft.com/office/drawing/2014/main" id="{7F426F56-8C4C-972A-74BB-81EE5BB548D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211051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110</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C636C5BC-46A3-B3F2-3E54-E3A8E18B7B8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2839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906087"/>
            <a:ext cx="8229600" cy="5093449"/>
          </a:xfrm>
        </p:spPr>
        <p:txBody>
          <a:bodyPr/>
          <a:lstStyle/>
          <a:p>
            <a:pPr>
              <a:spcBef>
                <a:spcPts val="600"/>
              </a:spcBef>
            </a:pPr>
            <a:r>
              <a:rPr lang="en-US" sz="2400" dirty="0">
                <a:solidFill>
                  <a:schemeClr val="tx1"/>
                </a:solidFill>
                <a:latin typeface="Calibri" panose="020F0502020204030204" pitchFamily="34" charset="0"/>
                <a:cs typeface="Calibri" panose="020F0502020204030204" pitchFamily="34" charset="0"/>
              </a:rPr>
              <a:t>If a load is a combination of the three above mentioned types, we can combine them to find a composite expression. For examples, tests and subsequent regression analysis on the data show the following models for common load types:</a:t>
            </a:r>
          </a:p>
          <a:p>
            <a:pPr marL="0" indent="0">
              <a:spcBef>
                <a:spcPts val="600"/>
              </a:spcBef>
              <a:buNone/>
            </a:pPr>
            <a:r>
              <a:rPr lang="en-US" sz="2400" dirty="0">
                <a:solidFill>
                  <a:schemeClr val="tx1"/>
                </a:solidFill>
                <a:latin typeface="Calibri" panose="020F0502020204030204" pitchFamily="34" charset="0"/>
                <a:cs typeface="Calibri" panose="020F0502020204030204" pitchFamily="34" charset="0"/>
              </a:rPr>
              <a:t>       (a) Air‐conditioning load demand (per‐unit values):</a:t>
            </a:r>
          </a:p>
          <a:p>
            <a:pPr marL="0" indent="0">
              <a:spcBef>
                <a:spcPts val="600"/>
              </a:spcBef>
              <a:buNone/>
            </a:pPr>
            <a:endParaRPr lang="en-US" sz="2400" dirty="0">
              <a:solidFill>
                <a:schemeClr val="tx1"/>
              </a:solidFill>
              <a:latin typeface="Calibri" panose="020F0502020204030204" pitchFamily="34" charset="0"/>
              <a:cs typeface="Calibri" panose="020F0502020204030204" pitchFamily="34" charset="0"/>
            </a:endParaRPr>
          </a:p>
          <a:p>
            <a:pPr marL="0" indent="0">
              <a:spcBef>
                <a:spcPts val="600"/>
              </a:spcBef>
              <a:buNone/>
            </a:pPr>
            <a:endParaRPr lang="en-US" sz="2400" dirty="0">
              <a:solidFill>
                <a:schemeClr val="tx1"/>
              </a:solidFill>
              <a:latin typeface="Calibri" panose="020F0502020204030204" pitchFamily="34" charset="0"/>
              <a:cs typeface="Calibri" panose="020F0502020204030204" pitchFamily="34" charset="0"/>
            </a:endParaRPr>
          </a:p>
          <a:p>
            <a:pPr marL="0" indent="0">
              <a:spcBef>
                <a:spcPts val="600"/>
              </a:spcBef>
              <a:buNone/>
            </a:pPr>
            <a:r>
              <a:rPr lang="en-US" sz="2400" dirty="0">
                <a:solidFill>
                  <a:schemeClr val="tx1"/>
                </a:solidFill>
                <a:latin typeface="Calibri" panose="020F0502020204030204" pitchFamily="34" charset="0"/>
                <a:cs typeface="Calibri" panose="020F0502020204030204" pitchFamily="34" charset="0"/>
              </a:rPr>
              <a:t>       (b) Fluorescent lighting:</a:t>
            </a:r>
          </a:p>
          <a:p>
            <a:pPr marL="0" indent="0">
              <a:spcBef>
                <a:spcPts val="600"/>
              </a:spcBef>
              <a:buNone/>
            </a:pPr>
            <a:endParaRPr lang="en-US" sz="2400" dirty="0">
              <a:solidFill>
                <a:schemeClr val="tx1"/>
              </a:solidFill>
              <a:latin typeface="Calibri" panose="020F0502020204030204" pitchFamily="34" charset="0"/>
              <a:cs typeface="Calibri" panose="020F0502020204030204" pitchFamily="34" charset="0"/>
            </a:endParaRPr>
          </a:p>
          <a:p>
            <a:pPr marL="0" indent="0">
              <a:spcBef>
                <a:spcPts val="600"/>
              </a:spcBef>
              <a:buNone/>
            </a:pPr>
            <a:endParaRPr lang="en-US" sz="2400" dirty="0">
              <a:solidFill>
                <a:schemeClr val="tx1"/>
              </a:solidFill>
              <a:latin typeface="Calibri" panose="020F0502020204030204" pitchFamily="34" charset="0"/>
              <a:cs typeface="Calibri" panose="020F0502020204030204" pitchFamily="34" charset="0"/>
            </a:endParaRPr>
          </a:p>
          <a:p>
            <a:pPr marL="0" indent="0">
              <a:spcBef>
                <a:spcPts val="600"/>
              </a:spcBef>
              <a:buNone/>
            </a:pPr>
            <a:r>
              <a:rPr lang="en-US" sz="2400" dirty="0">
                <a:solidFill>
                  <a:schemeClr val="tx1"/>
                </a:solidFill>
                <a:latin typeface="Calibri" panose="020F0502020204030204" pitchFamily="34" charset="0"/>
                <a:cs typeface="Calibri" panose="020F0502020204030204" pitchFamily="34" charset="0"/>
              </a:rPr>
              <a:t>       (c) Induction motor:</a:t>
            </a:r>
          </a:p>
          <a:p>
            <a:pPr>
              <a:spcBef>
                <a:spcPts val="600"/>
              </a:spcBef>
            </a:pPr>
            <a:endParaRPr lang="en-US" sz="1800" dirty="0">
              <a:solidFill>
                <a:schemeClr val="tx1"/>
              </a:solidFill>
              <a:latin typeface="Calibri" panose="020F0502020204030204" pitchFamily="34" charset="0"/>
              <a:cs typeface="Calibri" panose="020F0502020204030204" pitchFamily="34" charset="0"/>
            </a:endParaRPr>
          </a:p>
          <a:p>
            <a:pPr marL="0" indent="0" algn="just">
              <a:spcBef>
                <a:spcPts val="600"/>
              </a:spcBef>
              <a:buNone/>
            </a:pPr>
            <a:endParaRPr lang="en-US" sz="1800" dirty="0">
              <a:solidFill>
                <a:schemeClr val="tx1"/>
              </a:solidFill>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12</a:t>
            </a:fld>
            <a:endParaRPr lang="en-US"/>
          </a:p>
        </p:txBody>
      </p:sp>
      <p:pic>
        <p:nvPicPr>
          <p:cNvPr id="7" name="Picture 6" descr="A table of mathematical equations&#10;&#10;Description automatically generated">
            <a:extLst>
              <a:ext uri="{FF2B5EF4-FFF2-40B4-BE49-F238E27FC236}">
                <a16:creationId xmlns:a16="http://schemas.microsoft.com/office/drawing/2014/main" id="{D911B6A2-4EF2-7094-3F08-544945595CA6}"/>
              </a:ext>
            </a:extLst>
          </p:cNvPr>
          <p:cNvPicPr>
            <a:picLocks noChangeAspect="1"/>
          </p:cNvPicPr>
          <p:nvPr/>
        </p:nvPicPr>
        <p:blipFill rotWithShape="1">
          <a:blip r:embed="rId2">
            <a:extLst>
              <a:ext uri="{28A0092B-C50C-407E-A947-70E740481C1C}">
                <a14:useLocalDpi xmlns:a14="http://schemas.microsoft.com/office/drawing/2010/main" val="0"/>
              </a:ext>
            </a:extLst>
          </a:blip>
          <a:srcRect l="-1" r="-2837" b="74349"/>
          <a:stretch/>
        </p:blipFill>
        <p:spPr>
          <a:xfrm>
            <a:off x="3415573" y="2925152"/>
            <a:ext cx="2936548" cy="739942"/>
          </a:xfrm>
          <a:prstGeom prst="rect">
            <a:avLst/>
          </a:prstGeom>
        </p:spPr>
      </p:pic>
      <p:pic>
        <p:nvPicPr>
          <p:cNvPr id="9" name="Picture 8" descr="A table of mathematical equations&#10;&#10;Description automatically generated">
            <a:extLst>
              <a:ext uri="{FF2B5EF4-FFF2-40B4-BE49-F238E27FC236}">
                <a16:creationId xmlns:a16="http://schemas.microsoft.com/office/drawing/2014/main" id="{37C849DE-FBA0-E42C-23F6-5A54F0B4E7EC}"/>
              </a:ext>
            </a:extLst>
          </p:cNvPr>
          <p:cNvPicPr>
            <a:picLocks noChangeAspect="1"/>
          </p:cNvPicPr>
          <p:nvPr/>
        </p:nvPicPr>
        <p:blipFill rotWithShape="1">
          <a:blip r:embed="rId2">
            <a:extLst>
              <a:ext uri="{28A0092B-C50C-407E-A947-70E740481C1C}">
                <a14:useLocalDpi xmlns:a14="http://schemas.microsoft.com/office/drawing/2010/main" val="0"/>
              </a:ext>
            </a:extLst>
          </a:blip>
          <a:srcRect l="811" t="37259" r="-289" b="39315"/>
          <a:stretch/>
        </p:blipFill>
        <p:spPr>
          <a:xfrm>
            <a:off x="3477679" y="4266601"/>
            <a:ext cx="2874442" cy="683807"/>
          </a:xfrm>
          <a:prstGeom prst="rect">
            <a:avLst/>
          </a:prstGeom>
        </p:spPr>
      </p:pic>
      <p:pic>
        <p:nvPicPr>
          <p:cNvPr id="11" name="Picture 10" descr="A table of mathematical equations&#10;&#10;Description automatically generated">
            <a:extLst>
              <a:ext uri="{FF2B5EF4-FFF2-40B4-BE49-F238E27FC236}">
                <a16:creationId xmlns:a16="http://schemas.microsoft.com/office/drawing/2014/main" id="{8A9AFC61-FB76-CA1F-F4BC-94432619CA5D}"/>
              </a:ext>
            </a:extLst>
          </p:cNvPr>
          <p:cNvPicPr>
            <a:picLocks noChangeAspect="1"/>
          </p:cNvPicPr>
          <p:nvPr/>
        </p:nvPicPr>
        <p:blipFill rotWithShape="1">
          <a:blip r:embed="rId2">
            <a:extLst>
              <a:ext uri="{28A0092B-C50C-407E-A947-70E740481C1C}">
                <a14:useLocalDpi xmlns:a14="http://schemas.microsoft.com/office/drawing/2010/main" val="0"/>
              </a:ext>
            </a:extLst>
          </a:blip>
          <a:srcRect l="3587" t="73619" r="2921" b="2558"/>
          <a:stretch/>
        </p:blipFill>
        <p:spPr>
          <a:xfrm>
            <a:off x="3617042" y="5331355"/>
            <a:ext cx="2595716" cy="668182"/>
          </a:xfrm>
          <a:prstGeom prst="rect">
            <a:avLst/>
          </a:prstGeom>
        </p:spPr>
      </p:pic>
      <p:sp>
        <p:nvSpPr>
          <p:cNvPr id="6" name="Footer Placeholder 4">
            <a:extLst>
              <a:ext uri="{FF2B5EF4-FFF2-40B4-BE49-F238E27FC236}">
                <a16:creationId xmlns:a16="http://schemas.microsoft.com/office/drawing/2014/main" id="{7F426F56-8C4C-972A-74BB-81EE5BB548D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16286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906087"/>
                <a:ext cx="8229600" cy="5085137"/>
              </a:xfrm>
            </p:spPr>
            <p:txBody>
              <a:bodyPr/>
              <a:lstStyle/>
              <a:p>
                <a:pPr marL="57147" indent="0" algn="just">
                  <a:spcBef>
                    <a:spcPts val="1200"/>
                  </a:spcBef>
                  <a:buNone/>
                </a:pPr>
                <a:r>
                  <a:rPr lang="en-US" sz="2500" dirty="0">
                    <a:solidFill>
                      <a:srgbClr val="C00000"/>
                    </a:solidFill>
                    <a:latin typeface="Calibri" panose="020F0502020204030204" pitchFamily="34" charset="0"/>
                    <a:ea typeface="Calibri" panose="020F0502020204030204" pitchFamily="34" charset="0"/>
                    <a:cs typeface="Calibri" panose="020F0502020204030204" pitchFamily="34" charset="0"/>
                  </a:rPr>
                  <a:t>3.2 Load Model II</a:t>
                </a:r>
                <a:endParaRPr lang="en-US" sz="25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1200"/>
                  </a:spcBef>
                  <a:spcAft>
                    <a:spcPts val="600"/>
                  </a:spcAft>
                </a:pPr>
                <a:r>
                  <a:rPr lang="en-US" sz="2500" dirty="0">
                    <a:solidFill>
                      <a:schemeClr val="tx1"/>
                    </a:solidFill>
                    <a:latin typeface="Calibri" panose="020F0502020204030204" pitchFamily="34" charset="0"/>
                    <a:cs typeface="Calibri" panose="020F0502020204030204" pitchFamily="34" charset="0"/>
                  </a:rPr>
                  <a:t>Composite loads, which are assumed to be mixtures of the types as discussed, can be represented as:</a:t>
                </a:r>
              </a:p>
              <a:p>
                <a:pPr marL="0" indent="0" algn="ctr">
                  <a:spcBef>
                    <a:spcPts val="1200"/>
                  </a:spcBef>
                  <a:spcAft>
                    <a:spcPts val="600"/>
                  </a:spcAft>
                  <a:buNone/>
                </a:pPr>
                <a14:m>
                  <m:oMath xmlns:m="http://schemas.openxmlformats.org/officeDocument/2006/math">
                    <m:m>
                      <m:mPr>
                        <m:plcHide m:val="on"/>
                        <m:mcs>
                          <m:mc>
                            <m:mcPr>
                              <m:count m:val="1"/>
                              <m:mcJc m:val="center"/>
                            </m:mcPr>
                          </m:mc>
                        </m:mcs>
                        <m:ctrlP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sSub>
                                        <m:sSubPr>
                                          <m:ctrlP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den>
                                  </m:f>
                                </m:e>
                              </m:d>
                            </m:e>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p>
                          </m:sSup>
                        </m:e>
                      </m:mr>
                      <m:m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den>
                                  </m:f>
                                </m:e>
                              </m:d>
                            </m:e>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sup>
                          </m:sSup>
                        </m:e>
                      </m:mr>
                    </m:m>
                  </m:oMath>
                </a14:m>
                <a:r>
                  <a:rPr lang="en-US" sz="2500" dirty="0">
                    <a:effectLst/>
                    <a:latin typeface="Georgia" panose="02040502050405020303" pitchFamily="18" charset="0"/>
                    <a:ea typeface="Calibri" panose="020F0502020204030204" pitchFamily="34" charset="0"/>
                    <a:cs typeface="Times New Roman" panose="02020603050405020304" pitchFamily="18" charset="0"/>
                  </a:rPr>
                  <a:t> </a:t>
                </a:r>
              </a:p>
              <a:p>
                <a:pPr marL="0" indent="0" algn="just">
                  <a:spcBef>
                    <a:spcPts val="400"/>
                  </a:spcBef>
                  <a:spcAft>
                    <a:spcPts val="400"/>
                  </a:spcAft>
                  <a:buNone/>
                </a:pPr>
                <a:r>
                  <a:rPr lang="en-US" sz="2500" dirty="0">
                    <a:solidFill>
                      <a:schemeClr val="tx1"/>
                    </a:solidFill>
                    <a:latin typeface="Calibri" panose="020F0502020204030204" pitchFamily="34" charset="0"/>
                    <a:cs typeface="Calibri" panose="020F0502020204030204" pitchFamily="34" charset="0"/>
                  </a:rPr>
                  <a:t>where both k and l vary between 0 and 3, </a:t>
                </a:r>
                <a:r>
                  <a:rPr lang="en-US" sz="2500" i="1" dirty="0" err="1">
                    <a:solidFill>
                      <a:schemeClr val="tx1"/>
                    </a:solidFill>
                    <a:latin typeface="Calibri" panose="020F0502020204030204" pitchFamily="34" charset="0"/>
                    <a:cs typeface="Calibri" panose="020F0502020204030204" pitchFamily="34" charset="0"/>
                  </a:rPr>
                  <a:t>V</a:t>
                </a:r>
                <a:r>
                  <a:rPr lang="en-US" sz="2500" i="1" baseline="-25000" dirty="0" err="1">
                    <a:solidFill>
                      <a:schemeClr val="tx1"/>
                    </a:solidFill>
                    <a:latin typeface="Calibri" panose="020F0502020204030204" pitchFamily="34" charset="0"/>
                    <a:cs typeface="Calibri" panose="020F0502020204030204" pitchFamily="34" charset="0"/>
                  </a:rPr>
                  <a:t>n</a:t>
                </a:r>
                <a:r>
                  <a:rPr lang="en-US" sz="2500" i="1" dirty="0">
                    <a:solidFill>
                      <a:schemeClr val="tx1"/>
                    </a:solidFill>
                    <a:latin typeface="Calibri" panose="020F0502020204030204" pitchFamily="34" charset="0"/>
                    <a:cs typeface="Calibri" panose="020F0502020204030204" pitchFamily="34" charset="0"/>
                  </a:rPr>
                  <a:t> </a:t>
                </a:r>
                <a:r>
                  <a:rPr lang="en-US" sz="2500" dirty="0">
                    <a:solidFill>
                      <a:schemeClr val="tx1"/>
                    </a:solidFill>
                    <a:latin typeface="Calibri" panose="020F0502020204030204" pitchFamily="34" charset="0"/>
                    <a:cs typeface="Calibri" panose="020F0502020204030204" pitchFamily="34" charset="0"/>
                  </a:rPr>
                  <a:t>is the initial or base value of voltage, </a:t>
                </a:r>
                <a:r>
                  <a:rPr lang="en-US" sz="2500" i="1" dirty="0" err="1">
                    <a:solidFill>
                      <a:schemeClr val="tx1"/>
                    </a:solidFill>
                    <a:latin typeface="Calibri" panose="020F0502020204030204" pitchFamily="34" charset="0"/>
                    <a:cs typeface="Calibri" panose="020F0502020204030204" pitchFamily="34" charset="0"/>
                  </a:rPr>
                  <a:t>P</a:t>
                </a:r>
                <a:r>
                  <a:rPr lang="en-US" sz="2500" i="1" baseline="-25000" dirty="0" err="1">
                    <a:solidFill>
                      <a:schemeClr val="tx1"/>
                    </a:solidFill>
                    <a:latin typeface="Calibri" panose="020F0502020204030204" pitchFamily="34" charset="0"/>
                    <a:cs typeface="Calibri" panose="020F0502020204030204" pitchFamily="34" charset="0"/>
                  </a:rPr>
                  <a:t>n</a:t>
                </a:r>
                <a:r>
                  <a:rPr lang="en-US" sz="2500" dirty="0">
                    <a:solidFill>
                      <a:schemeClr val="tx1"/>
                    </a:solidFill>
                    <a:latin typeface="Calibri" panose="020F0502020204030204" pitchFamily="34" charset="0"/>
                    <a:cs typeface="Calibri" panose="020F0502020204030204" pitchFamily="34" charset="0"/>
                  </a:rPr>
                  <a:t> is the initial or base value of real power, and </a:t>
                </a:r>
                <a:r>
                  <a:rPr lang="en-US" sz="2500" i="1" dirty="0">
                    <a:solidFill>
                      <a:schemeClr val="tx1"/>
                    </a:solidFill>
                    <a:latin typeface="Calibri" panose="020F0502020204030204" pitchFamily="34" charset="0"/>
                    <a:cs typeface="Calibri" panose="020F0502020204030204" pitchFamily="34" charset="0"/>
                  </a:rPr>
                  <a:t>Q</a:t>
                </a:r>
                <a:r>
                  <a:rPr lang="en-US" sz="2500" i="1" baseline="-25000" dirty="0">
                    <a:solidFill>
                      <a:schemeClr val="tx1"/>
                    </a:solidFill>
                    <a:latin typeface="Calibri" panose="020F0502020204030204" pitchFamily="34" charset="0"/>
                    <a:cs typeface="Calibri" panose="020F0502020204030204" pitchFamily="34" charset="0"/>
                  </a:rPr>
                  <a:t>n</a:t>
                </a:r>
                <a:r>
                  <a:rPr lang="en-US" sz="2500" i="1" dirty="0">
                    <a:solidFill>
                      <a:schemeClr val="tx1"/>
                    </a:solidFill>
                    <a:latin typeface="Calibri" panose="020F0502020204030204" pitchFamily="34" charset="0"/>
                    <a:cs typeface="Calibri" panose="020F0502020204030204" pitchFamily="34" charset="0"/>
                  </a:rPr>
                  <a:t> </a:t>
                </a:r>
                <a:r>
                  <a:rPr lang="en-US" sz="2500" dirty="0">
                    <a:solidFill>
                      <a:schemeClr val="tx1"/>
                    </a:solidFill>
                    <a:latin typeface="Calibri" panose="020F0502020204030204" pitchFamily="34" charset="0"/>
                    <a:cs typeface="Calibri" panose="020F0502020204030204" pitchFamily="34" charset="0"/>
                  </a:rPr>
                  <a:t>is the initial or base value of reactive power. When using these models, we should be aware of the range of V for the models to be valid.</a:t>
                </a: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906087"/>
                <a:ext cx="8229600" cy="5085137"/>
              </a:xfrm>
              <a:blipFill>
                <a:blip r:embed="rId2"/>
                <a:stretch>
                  <a:fillRect l="-1185" t="-959" r="-1185" b="-287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6" name="Footer Placeholder 4">
            <a:extLst>
              <a:ext uri="{FF2B5EF4-FFF2-40B4-BE49-F238E27FC236}">
                <a16:creationId xmlns:a16="http://schemas.microsoft.com/office/drawing/2014/main" id="{F24BA612-0762-4695-F91A-AB777C553634}"/>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1505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906088"/>
            <a:ext cx="8229600" cy="4275512"/>
          </a:xfrm>
        </p:spPr>
        <p:txBody>
          <a:bodyPr/>
          <a:lstStyle/>
          <a:p>
            <a:pPr marL="57147" indent="0" algn="just">
              <a:spcBef>
                <a:spcPts val="1200"/>
              </a:spcBef>
              <a:buNone/>
            </a:pPr>
            <a:r>
              <a:rPr lang="en-US" sz="2500" dirty="0">
                <a:solidFill>
                  <a:srgbClr val="C00000"/>
                </a:solidFill>
                <a:latin typeface="Calibri" panose="020F0502020204030204" pitchFamily="34" charset="0"/>
                <a:ea typeface="Calibri" panose="020F0502020204030204" pitchFamily="34" charset="0"/>
                <a:cs typeface="Calibri" panose="020F0502020204030204" pitchFamily="34" charset="0"/>
              </a:rPr>
              <a:t>3.2 Load Model II</a:t>
            </a:r>
            <a:endParaRPr lang="en-US" sz="25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400"/>
              </a:spcBef>
              <a:spcAft>
                <a:spcPts val="400"/>
              </a:spcAft>
              <a:buNone/>
            </a:pPr>
            <a:r>
              <a:rPr lang="en-US" sz="2500" dirty="0">
                <a:solidFill>
                  <a:schemeClr val="tx1"/>
                </a:solidFill>
                <a:latin typeface="Calibri" panose="020F0502020204030204" pitchFamily="34" charset="0"/>
                <a:cs typeface="Calibri" panose="020F0502020204030204" pitchFamily="34" charset="0"/>
              </a:rPr>
              <a:t>Some examples of using Load Model II:</a:t>
            </a:r>
          </a:p>
          <a:p>
            <a:pPr algn="just">
              <a:spcBef>
                <a:spcPts val="400"/>
              </a:spcBef>
              <a:spcAft>
                <a:spcPts val="400"/>
              </a:spcAft>
            </a:pPr>
            <a:r>
              <a:rPr lang="en-US" sz="2500" dirty="0">
                <a:solidFill>
                  <a:schemeClr val="tx1"/>
                </a:solidFill>
                <a:latin typeface="Calibri" panose="020F0502020204030204" pitchFamily="34" charset="0"/>
                <a:cs typeface="Calibri" panose="020F0502020204030204" pitchFamily="34" charset="0"/>
              </a:rPr>
              <a:t>(a) If k = 1 and l = 0, it implies that the load is a constant current type with unity power factor.</a:t>
            </a:r>
          </a:p>
          <a:p>
            <a:pPr algn="just">
              <a:spcBef>
                <a:spcPts val="400"/>
              </a:spcBef>
              <a:spcAft>
                <a:spcPts val="400"/>
              </a:spcAft>
            </a:pPr>
            <a:r>
              <a:rPr lang="en-US" sz="2500" dirty="0">
                <a:solidFill>
                  <a:schemeClr val="tx1"/>
                </a:solidFill>
                <a:latin typeface="Calibri" panose="020F0502020204030204" pitchFamily="34" charset="0"/>
                <a:cs typeface="Calibri" panose="020F0502020204030204" pitchFamily="34" charset="0"/>
              </a:rPr>
              <a:t>(b) If k = l = 2, the load is a constant impedance type.</a:t>
            </a:r>
          </a:p>
          <a:p>
            <a:pPr algn="just">
              <a:spcBef>
                <a:spcPts val="400"/>
              </a:spcBef>
              <a:spcAft>
                <a:spcPts val="400"/>
              </a:spcAft>
            </a:pPr>
            <a:r>
              <a:rPr lang="en-US" sz="2500" dirty="0">
                <a:solidFill>
                  <a:schemeClr val="tx1"/>
                </a:solidFill>
                <a:latin typeface="Calibri" panose="020F0502020204030204" pitchFamily="34" charset="0"/>
                <a:cs typeface="Calibri" panose="020F0502020204030204" pitchFamily="34" charset="0"/>
              </a:rPr>
              <a:t>(c) If k = 2.5 and l = 2.7, it represents an aluminum reduction plant. This is a simple model and can be determined empirically from measurements.</a:t>
            </a: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6" name="Footer Placeholder 4">
            <a:extLst>
              <a:ext uri="{FF2B5EF4-FFF2-40B4-BE49-F238E27FC236}">
                <a16:creationId xmlns:a16="http://schemas.microsoft.com/office/drawing/2014/main" id="{F24BA612-0762-4695-F91A-AB777C553634}"/>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8657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p:txBody>
              <a:bodyPr/>
              <a:lstStyle/>
              <a:p>
                <a:pPr marL="57147" indent="0" algn="just">
                  <a:spcBef>
                    <a:spcPts val="1200"/>
                  </a:spcBef>
                  <a:buNone/>
                </a:pPr>
                <a:r>
                  <a:rPr lang="en-US" sz="2500" dirty="0">
                    <a:solidFill>
                      <a:srgbClr val="C00000"/>
                    </a:solidFill>
                    <a:latin typeface="Calibri" panose="020F0502020204030204" pitchFamily="34" charset="0"/>
                    <a:ea typeface="Calibri" panose="020F0502020204030204" pitchFamily="34" charset="0"/>
                    <a:cs typeface="Calibri" panose="020F0502020204030204" pitchFamily="34" charset="0"/>
                  </a:rPr>
                  <a:t>3.3 Load Model III</a:t>
                </a:r>
                <a:endParaRPr lang="en-US" sz="25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1200"/>
                  </a:spcBef>
                  <a:spcAft>
                    <a:spcPts val="600"/>
                  </a:spcAft>
                </a:pPr>
                <a:r>
                  <a:rPr lang="en-US" sz="2500" dirty="0">
                    <a:solidFill>
                      <a:schemeClr val="tx1"/>
                    </a:solidFill>
                    <a:latin typeface="Calibri" panose="020F0502020204030204" pitchFamily="34" charset="0"/>
                    <a:cs typeface="Calibri" panose="020F0502020204030204" pitchFamily="34" charset="0"/>
                  </a:rPr>
                  <a:t>If loads (or demands) are sensitive to frequency, the frequency effects should be included. In that case, voltage and frequency dependence are described by the following relationships:</a:t>
                </a:r>
                <a:endParaRPr lang="en-US" sz="2500" i="1" dirty="0">
                  <a:solidFill>
                    <a:schemeClr val="tx1"/>
                  </a:solidFill>
                  <a:latin typeface="Calibri" panose="020F0502020204030204" pitchFamily="34" charset="0"/>
                  <a:cs typeface="Calibri" panose="020F0502020204030204" pitchFamily="34" charset="0"/>
                </a:endParaRPr>
              </a:p>
              <a:p>
                <a:pPr marL="0" indent="0" algn="ctr">
                  <a:spcBef>
                    <a:spcPts val="1200"/>
                  </a:spcBef>
                  <a:spcAft>
                    <a:spcPts val="600"/>
                  </a:spcAft>
                  <a:buNone/>
                </a:pPr>
                <a14:m>
                  <m:oMath xmlns:m="http://schemas.openxmlformats.org/officeDocument/2006/math">
                    <m:m>
                      <m:mPr>
                        <m:plcHide m:val="on"/>
                        <m:mcs>
                          <m:mc>
                            <m:mcPr>
                              <m:count m:val="2"/>
                              <m:mcJc m:val="center"/>
                            </m:mcPr>
                          </m:mc>
                        </m:mcs>
                        <m:ctrlPr>
                          <a:rPr lang="en-US" sz="2500" i="1" smtClean="0">
                            <a:solidFill>
                              <a:schemeClr val="tx1"/>
                            </a:solidFill>
                            <a:latin typeface="Cambria Math" panose="02040503050406030204" pitchFamily="18" charset="0"/>
                          </a:rPr>
                        </m:ctrlPr>
                      </m:mPr>
                      <m:mr>
                        <m:e/>
                        <m:e>
                          <m:r>
                            <a:rPr lang="en-US" sz="2500" i="1">
                              <a:solidFill>
                                <a:schemeClr val="tx1"/>
                              </a:solidFill>
                              <a:latin typeface="Cambria Math" panose="02040503050406030204" pitchFamily="18" charset="0"/>
                            </a:rPr>
                            <m:t>𝑃</m:t>
                          </m:r>
                          <m:r>
                            <a:rPr lang="en-US" sz="2500">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𝑓</m:t>
                          </m:r>
                          <m:r>
                            <a:rPr lang="en-US" sz="2500">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𝑉</m:t>
                          </m:r>
                          <m:r>
                            <a:rPr lang="en-US" sz="250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𝑃</m:t>
                              </m:r>
                            </m:e>
                            <m:sub>
                              <m:r>
                                <a:rPr lang="en-US" sz="2500" i="1">
                                  <a:solidFill>
                                    <a:schemeClr val="tx1"/>
                                  </a:solidFill>
                                  <a:latin typeface="Cambria Math" panose="02040503050406030204" pitchFamily="18" charset="0"/>
                                </a:rPr>
                                <m:t>𝑛</m:t>
                              </m:r>
                            </m:sub>
                          </m:sSub>
                          <m:sSup>
                            <m:sSupPr>
                              <m:ctrlPr>
                                <a:rPr lang="en-US" sz="2500" i="1">
                                  <a:solidFill>
                                    <a:schemeClr val="tx1"/>
                                  </a:solidFill>
                                  <a:latin typeface="Cambria Math" panose="02040503050406030204" pitchFamily="18" charset="0"/>
                                </a:rPr>
                              </m:ctrlPr>
                            </m:sSupPr>
                            <m:e>
                              <m:d>
                                <m:dPr>
                                  <m:ctrlPr>
                                    <a:rPr lang="en-US" sz="2500" i="1">
                                      <a:solidFill>
                                        <a:schemeClr val="tx1"/>
                                      </a:solidFill>
                                      <a:latin typeface="Cambria Math" panose="02040503050406030204" pitchFamily="18" charset="0"/>
                                    </a:rPr>
                                  </m:ctrlPr>
                                </m:dPr>
                                <m:e>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𝜔</m:t>
                                      </m:r>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𝜔</m:t>
                                          </m:r>
                                        </m:e>
                                        <m:sub>
                                          <m:r>
                                            <a:rPr lang="en-US" sz="2500" i="1">
                                              <a:solidFill>
                                                <a:schemeClr val="tx1"/>
                                              </a:solidFill>
                                              <a:latin typeface="Cambria Math" panose="02040503050406030204" pitchFamily="18" charset="0"/>
                                            </a:rPr>
                                            <m:t>𝑛</m:t>
                                          </m:r>
                                        </m:sub>
                                      </m:sSub>
                                    </m:den>
                                  </m:f>
                                </m:e>
                              </m:d>
                            </m:e>
                            <m:sup>
                              <m:r>
                                <a:rPr lang="en-US" sz="2500" i="1">
                                  <a:solidFill>
                                    <a:schemeClr val="tx1"/>
                                  </a:solidFill>
                                  <a:latin typeface="Cambria Math" panose="02040503050406030204" pitchFamily="18" charset="0"/>
                                </a:rPr>
                                <m:t>𝛼</m:t>
                              </m:r>
                            </m:sup>
                          </m:sSup>
                          <m:sSup>
                            <m:sSupPr>
                              <m:ctrlPr>
                                <a:rPr lang="en-US" sz="2500" i="1">
                                  <a:solidFill>
                                    <a:schemeClr val="tx1"/>
                                  </a:solidFill>
                                  <a:latin typeface="Cambria Math" panose="02040503050406030204" pitchFamily="18" charset="0"/>
                                </a:rPr>
                              </m:ctrlPr>
                            </m:sSupPr>
                            <m:e>
                              <m:d>
                                <m:dPr>
                                  <m:ctrlPr>
                                    <a:rPr lang="en-US" sz="2500" i="1">
                                      <a:solidFill>
                                        <a:schemeClr val="tx1"/>
                                      </a:solidFill>
                                      <a:latin typeface="Cambria Math" panose="02040503050406030204" pitchFamily="18" charset="0"/>
                                    </a:rPr>
                                  </m:ctrlPr>
                                </m:dPr>
                                <m:e>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𝑉</m:t>
                                      </m:r>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𝑉</m:t>
                                          </m:r>
                                        </m:e>
                                        <m:sub>
                                          <m:r>
                                            <a:rPr lang="en-US" sz="2500" i="1">
                                              <a:solidFill>
                                                <a:schemeClr val="tx1"/>
                                              </a:solidFill>
                                              <a:latin typeface="Cambria Math" panose="02040503050406030204" pitchFamily="18" charset="0"/>
                                            </a:rPr>
                                            <m:t>𝑛</m:t>
                                          </m:r>
                                        </m:sub>
                                      </m:sSub>
                                    </m:den>
                                  </m:f>
                                </m:e>
                              </m:d>
                            </m:e>
                            <m:sup>
                              <m:r>
                                <a:rPr lang="en-US" sz="2500" i="1">
                                  <a:solidFill>
                                    <a:schemeClr val="tx1"/>
                                  </a:solidFill>
                                  <a:latin typeface="Cambria Math" panose="02040503050406030204" pitchFamily="18" charset="0"/>
                                </a:rPr>
                                <m:t>𝑘</m:t>
                              </m:r>
                            </m:sup>
                          </m:sSup>
                        </m:e>
                      </m:mr>
                      <m:mr>
                        <m:e/>
                        <m:e>
                          <m:r>
                            <a:rPr lang="en-US" sz="2500" i="1">
                              <a:solidFill>
                                <a:schemeClr val="tx1"/>
                              </a:solidFill>
                              <a:latin typeface="Cambria Math" panose="02040503050406030204" pitchFamily="18" charset="0"/>
                            </a:rPr>
                            <m:t>𝑄</m:t>
                          </m:r>
                          <m:r>
                            <a:rPr lang="en-US" sz="2500">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𝑓</m:t>
                          </m:r>
                          <m:r>
                            <a:rPr lang="en-US" sz="2500">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𝑉</m:t>
                          </m:r>
                          <m:r>
                            <a:rPr lang="en-US" sz="250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𝑄</m:t>
                              </m:r>
                            </m:e>
                            <m:sub>
                              <m:r>
                                <a:rPr lang="en-US" sz="2500" i="1">
                                  <a:solidFill>
                                    <a:schemeClr val="tx1"/>
                                  </a:solidFill>
                                  <a:latin typeface="Cambria Math" panose="02040503050406030204" pitchFamily="18" charset="0"/>
                                </a:rPr>
                                <m:t>𝑛</m:t>
                              </m:r>
                            </m:sub>
                          </m:sSub>
                          <m:sSup>
                            <m:sSupPr>
                              <m:ctrlPr>
                                <a:rPr lang="en-US" sz="2500" i="1">
                                  <a:solidFill>
                                    <a:schemeClr val="tx1"/>
                                  </a:solidFill>
                                  <a:latin typeface="Cambria Math" panose="02040503050406030204" pitchFamily="18" charset="0"/>
                                </a:rPr>
                              </m:ctrlPr>
                            </m:sSupPr>
                            <m:e>
                              <m:d>
                                <m:dPr>
                                  <m:ctrlPr>
                                    <a:rPr lang="en-US" sz="2500" i="1">
                                      <a:solidFill>
                                        <a:schemeClr val="tx1"/>
                                      </a:solidFill>
                                      <a:latin typeface="Cambria Math" panose="02040503050406030204" pitchFamily="18" charset="0"/>
                                    </a:rPr>
                                  </m:ctrlPr>
                                </m:dPr>
                                <m:e>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𝜔</m:t>
                                      </m:r>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𝜔</m:t>
                                          </m:r>
                                        </m:e>
                                        <m:sub>
                                          <m:r>
                                            <a:rPr lang="en-US" sz="2500" i="1">
                                              <a:solidFill>
                                                <a:schemeClr val="tx1"/>
                                              </a:solidFill>
                                              <a:latin typeface="Cambria Math" panose="02040503050406030204" pitchFamily="18" charset="0"/>
                                            </a:rPr>
                                            <m:t>𝑛</m:t>
                                          </m:r>
                                        </m:sub>
                                      </m:sSub>
                                    </m:den>
                                  </m:f>
                                </m:e>
                              </m:d>
                            </m:e>
                            <m:sup>
                              <m:r>
                                <a:rPr lang="en-US" sz="2500" i="1">
                                  <a:solidFill>
                                    <a:schemeClr val="tx1"/>
                                  </a:solidFill>
                                  <a:latin typeface="Cambria Math" panose="02040503050406030204" pitchFamily="18" charset="0"/>
                                </a:rPr>
                                <m:t>𝛽</m:t>
                              </m:r>
                            </m:sup>
                          </m:sSup>
                          <m:sSup>
                            <m:sSupPr>
                              <m:ctrlPr>
                                <a:rPr lang="en-US" sz="2500" i="1">
                                  <a:solidFill>
                                    <a:schemeClr val="tx1"/>
                                  </a:solidFill>
                                  <a:latin typeface="Cambria Math" panose="02040503050406030204" pitchFamily="18" charset="0"/>
                                </a:rPr>
                              </m:ctrlPr>
                            </m:sSupPr>
                            <m:e>
                              <m:d>
                                <m:dPr>
                                  <m:ctrlPr>
                                    <a:rPr lang="en-US" sz="2500" i="1">
                                      <a:solidFill>
                                        <a:schemeClr val="tx1"/>
                                      </a:solidFill>
                                      <a:latin typeface="Cambria Math" panose="02040503050406030204" pitchFamily="18" charset="0"/>
                                    </a:rPr>
                                  </m:ctrlPr>
                                </m:dPr>
                                <m:e>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𝑉</m:t>
                                      </m:r>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𝑉</m:t>
                                          </m:r>
                                        </m:e>
                                        <m:sub>
                                          <m:r>
                                            <a:rPr lang="en-US" sz="2500" i="1">
                                              <a:solidFill>
                                                <a:schemeClr val="tx1"/>
                                              </a:solidFill>
                                              <a:latin typeface="Cambria Math" panose="02040503050406030204" pitchFamily="18" charset="0"/>
                                            </a:rPr>
                                            <m:t>𝑛</m:t>
                                          </m:r>
                                        </m:sub>
                                      </m:sSub>
                                    </m:den>
                                  </m:f>
                                </m:e>
                              </m:d>
                            </m:e>
                            <m:sup>
                              <m:r>
                                <a:rPr lang="en-US" sz="2500" i="1">
                                  <a:solidFill>
                                    <a:schemeClr val="tx1"/>
                                  </a:solidFill>
                                  <a:latin typeface="Cambria Math" panose="02040503050406030204" pitchFamily="18" charset="0"/>
                                </a:rPr>
                                <m:t>𝑙</m:t>
                              </m:r>
                            </m:sup>
                          </m:sSup>
                        </m:e>
                      </m:mr>
                    </m:m>
                  </m:oMath>
                </a14:m>
                <a:r>
                  <a:rPr lang="en-US" sz="2500" dirty="0">
                    <a:solidFill>
                      <a:schemeClr val="tx1"/>
                    </a:solidFill>
                  </a:rPr>
                  <a:t> </a:t>
                </a:r>
              </a:p>
              <a:p>
                <a:pPr marL="0" indent="0" algn="just">
                  <a:spcBef>
                    <a:spcPts val="1200"/>
                  </a:spcBef>
                  <a:spcAft>
                    <a:spcPts val="600"/>
                  </a:spcAft>
                  <a:buNone/>
                </a:pPr>
                <a:r>
                  <a:rPr lang="en-US" sz="2500"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r>
                      <a:rPr lang="en-US" sz="2500" i="1" smtClean="0">
                        <a:solidFill>
                          <a:schemeClr val="tx1"/>
                        </a:solidFill>
                        <a:latin typeface="Cambria Math" panose="02040503050406030204" pitchFamily="18" charset="0"/>
                      </a:rPr>
                      <m:t>𝜔</m:t>
                    </m:r>
                    <m:r>
                      <a:rPr lang="en-US" sz="2500">
                        <a:solidFill>
                          <a:schemeClr val="tx1"/>
                        </a:solidFill>
                        <a:latin typeface="Cambria Math" panose="02040503050406030204" pitchFamily="18" charset="0"/>
                      </a:rPr>
                      <m:t>=2</m:t>
                    </m:r>
                    <m:r>
                      <a:rPr lang="en-US" sz="2500" i="1">
                        <a:solidFill>
                          <a:schemeClr val="tx1"/>
                        </a:solidFill>
                        <a:latin typeface="Cambria Math" panose="02040503050406030204" pitchFamily="18" charset="0"/>
                      </a:rPr>
                      <m:t>𝜋</m:t>
                    </m:r>
                    <m:r>
                      <a:rPr lang="en-US" sz="2500" i="1">
                        <a:solidFill>
                          <a:schemeClr val="tx1"/>
                        </a:solidFill>
                        <a:latin typeface="Cambria Math" panose="02040503050406030204" pitchFamily="18" charset="0"/>
                      </a:rPr>
                      <m:t>𝑓</m:t>
                    </m:r>
                    <m:r>
                      <a:rPr lang="en-US" sz="2500">
                        <a:solidFill>
                          <a:schemeClr val="tx1"/>
                        </a:solidFill>
                        <a:latin typeface="Cambria Math" panose="02040503050406030204" pitchFamily="18" charset="0"/>
                      </a:rPr>
                      <m:t>,</m:t>
                    </m:r>
                    <m:r>
                      <a:rPr lang="en-US" sz="2500" b="0" i="1" smtClean="0">
                        <a:solidFill>
                          <a:schemeClr val="tx1"/>
                        </a:solidFill>
                        <a:latin typeface="Cambria Math" panose="02040503050406030204" pitchFamily="18" charset="0"/>
                      </a:rPr>
                      <m:t>  </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𝜔</m:t>
                        </m:r>
                      </m:e>
                      <m:sub>
                        <m:r>
                          <a:rPr lang="en-US" sz="2500" i="1">
                            <a:solidFill>
                              <a:schemeClr val="tx1"/>
                            </a:solidFill>
                            <a:latin typeface="Cambria Math" panose="02040503050406030204" pitchFamily="18" charset="0"/>
                          </a:rPr>
                          <m:t>𝑛</m:t>
                        </m:r>
                      </m:sub>
                    </m:sSub>
                    <m:r>
                      <a:rPr lang="en-US" sz="2500">
                        <a:solidFill>
                          <a:schemeClr val="tx1"/>
                        </a:solidFill>
                        <a:latin typeface="Cambria Math" panose="02040503050406030204" pitchFamily="18" charset="0"/>
                      </a:rPr>
                      <m:t>=2</m:t>
                    </m:r>
                    <m:r>
                      <a:rPr lang="en-US" sz="2500" i="1">
                        <a:solidFill>
                          <a:schemeClr val="tx1"/>
                        </a:solidFill>
                        <a:latin typeface="Cambria Math" panose="02040503050406030204" pitchFamily="18" charset="0"/>
                      </a:rPr>
                      <m:t>𝜋</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𝑓</m:t>
                        </m:r>
                      </m:e>
                      <m:sub>
                        <m:r>
                          <a:rPr lang="en-US" sz="2500" i="1">
                            <a:solidFill>
                              <a:schemeClr val="tx1"/>
                            </a:solidFill>
                            <a:latin typeface="Cambria Math" panose="02040503050406030204" pitchFamily="18" charset="0"/>
                          </a:rPr>
                          <m:t>𝑛</m:t>
                        </m:r>
                      </m:sub>
                    </m:sSub>
                    <m:r>
                      <a:rPr lang="en-US" sz="2500">
                        <a:solidFill>
                          <a:schemeClr val="tx1"/>
                        </a:solidFill>
                        <a:latin typeface="Cambria Math" panose="02040503050406030204" pitchFamily="18" charset="0"/>
                      </a:rPr>
                      <m:t>,</m:t>
                    </m:r>
                    <m:r>
                      <a:rPr lang="en-US" sz="2500" b="0" i="0" smtClean="0">
                        <a:solidFill>
                          <a:schemeClr val="tx1"/>
                        </a:solidFill>
                        <a:latin typeface="Cambria Math" panose="02040503050406030204" pitchFamily="18" charset="0"/>
                      </a:rPr>
                      <m:t>  </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𝑓</m:t>
                        </m:r>
                      </m:e>
                      <m:sub>
                        <m:r>
                          <a:rPr lang="en-US" sz="2500" i="1">
                            <a:solidFill>
                              <a:schemeClr val="tx1"/>
                            </a:solidFill>
                            <a:latin typeface="Cambria Math" panose="02040503050406030204" pitchFamily="18" charset="0"/>
                          </a:rPr>
                          <m:t>𝑛</m:t>
                        </m:r>
                      </m:sub>
                    </m:sSub>
                    <m:r>
                      <a:rPr lang="en-US" sz="2500" i="1">
                        <a:latin typeface="Cambria Math" panose="02040503050406030204" pitchFamily="18" charset="0"/>
                      </a:rPr>
                      <m:t> </m:t>
                    </m:r>
                  </m:oMath>
                </a14:m>
                <a:r>
                  <a:rPr lang="en-US" sz="2500" dirty="0">
                    <a:solidFill>
                      <a:schemeClr val="tx1"/>
                    </a:solidFill>
                    <a:latin typeface="Calibri" panose="020F0502020204030204" pitchFamily="34" charset="0"/>
                    <a:cs typeface="Calibri" panose="020F0502020204030204" pitchFamily="34" charset="0"/>
                  </a:rPr>
                  <a:t>is the base frequency, and </a:t>
                </a:r>
                <a14:m>
                  <m:oMath xmlns:m="http://schemas.openxmlformats.org/officeDocument/2006/math">
                    <m:r>
                      <a:rPr lang="en-US" sz="2500">
                        <a:solidFill>
                          <a:schemeClr val="tx1"/>
                        </a:solidFill>
                        <a:latin typeface="Cambria Math" panose="02040503050406030204" pitchFamily="18" charset="0"/>
                      </a:rPr>
                      <m:t>𝛼</m:t>
                    </m:r>
                  </m:oMath>
                </a14:m>
                <a:r>
                  <a:rPr lang="en-US" sz="25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r>
                      <a:rPr lang="en-US" sz="2500">
                        <a:solidFill>
                          <a:schemeClr val="tx1"/>
                        </a:solidFill>
                        <a:latin typeface="Cambria Math" panose="02040503050406030204" pitchFamily="18" charset="0"/>
                      </a:rPr>
                      <m:t>𝛽</m:t>
                    </m:r>
                  </m:oMath>
                </a14:m>
                <a:r>
                  <a:rPr lang="en-US" sz="2500" dirty="0">
                    <a:solidFill>
                      <a:schemeClr val="tx1"/>
                    </a:solidFill>
                    <a:latin typeface="Calibri" panose="020F0502020204030204" pitchFamily="34" charset="0"/>
                    <a:cs typeface="Calibri" panose="020F0502020204030204" pitchFamily="34" charset="0"/>
                  </a:rPr>
                  <a:t> are constant exponents.</a:t>
                </a:r>
                <a:endParaRPr lang="en-US" sz="2500" dirty="0">
                  <a:solidFill>
                    <a:schemeClr val="tx1"/>
                  </a:solidFill>
                  <a:effectLst/>
                  <a:ea typeface="Calibri" panose="020F0502020204030204" pitchFamily="34" charset="0"/>
                  <a:cs typeface="Times New Roman" panose="02020603050405020304" pitchFamily="18" charset="0"/>
                </a:endParaRPr>
              </a:p>
              <a:p>
                <a:pPr marL="0" indent="0" algn="just">
                  <a:spcBef>
                    <a:spcPts val="1200"/>
                  </a:spcBef>
                  <a:spcAft>
                    <a:spcPts val="600"/>
                  </a:spcAft>
                  <a:buNone/>
                </a:pPr>
                <a:endParaRPr lang="en-US" sz="1800" dirty="0">
                  <a:solidFill>
                    <a:schemeClr val="tx1"/>
                  </a:solidFill>
                </a:endParaRP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blipFill>
                <a:blip r:embed="rId2"/>
                <a:stretch>
                  <a:fillRect l="-1185" t="-1022" r="-1185" b="-408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15</a:t>
            </a:fld>
            <a:endParaRPr lang="en-US"/>
          </a:p>
        </p:txBody>
      </p:sp>
      <p:sp>
        <p:nvSpPr>
          <p:cNvPr id="6" name="Footer Placeholder 4">
            <a:extLst>
              <a:ext uri="{FF2B5EF4-FFF2-40B4-BE49-F238E27FC236}">
                <a16:creationId xmlns:a16="http://schemas.microsoft.com/office/drawing/2014/main" id="{171C9DFD-112A-794E-2167-C9BB9D0AD7B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2067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p:txBody>
          <a:bodyPr/>
          <a:lstStyle/>
          <a:p>
            <a:pPr marL="57147" indent="0" algn="just">
              <a:spcBef>
                <a:spcPts val="1200"/>
              </a:spcBef>
              <a:buNone/>
            </a:pPr>
            <a:r>
              <a:rPr lang="en-US" sz="2500" dirty="0">
                <a:solidFill>
                  <a:srgbClr val="C00000"/>
                </a:solidFill>
                <a:latin typeface="Calibri" panose="020F0502020204030204" pitchFamily="34" charset="0"/>
                <a:ea typeface="Calibri" panose="020F0502020204030204" pitchFamily="34" charset="0"/>
                <a:cs typeface="Calibri" panose="020F0502020204030204" pitchFamily="34" charset="0"/>
              </a:rPr>
              <a:t>3.3 Load Model III</a:t>
            </a:r>
            <a:endParaRPr lang="en-US" sz="25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1200"/>
              </a:spcBef>
              <a:spcAft>
                <a:spcPts val="600"/>
              </a:spcAft>
            </a:pPr>
            <a:r>
              <a:rPr lang="en-US" sz="2500" dirty="0">
                <a:solidFill>
                  <a:schemeClr val="tx1"/>
                </a:solidFill>
                <a:latin typeface="Calibri" panose="020F0502020204030204" pitchFamily="34" charset="0"/>
                <a:cs typeface="Calibri" panose="020F0502020204030204" pitchFamily="34" charset="0"/>
              </a:rPr>
              <a:t>Instead of determining the exponent for this model, it is often a practice to determine the four sensitivity coefficients. Knowing these coefficients, the new values for ΔP and ΔQ can be determined from </a:t>
            </a:r>
            <a:r>
              <a:rPr lang="en-US" sz="2500" dirty="0" err="1">
                <a:solidFill>
                  <a:schemeClr val="tx1"/>
                </a:solidFill>
                <a:latin typeface="Calibri" panose="020F0502020204030204" pitchFamily="34" charset="0"/>
                <a:cs typeface="Calibri" panose="020F0502020204030204" pitchFamily="34" charset="0"/>
              </a:rPr>
              <a:t>Δf</a:t>
            </a:r>
            <a:r>
              <a:rPr lang="en-US" sz="2500" dirty="0">
                <a:solidFill>
                  <a:schemeClr val="tx1"/>
                </a:solidFill>
                <a:latin typeface="Calibri" panose="020F0502020204030204" pitchFamily="34" charset="0"/>
                <a:cs typeface="Calibri" panose="020F0502020204030204" pitchFamily="34" charset="0"/>
              </a:rPr>
              <a:t> and ΔV. All the changes are assumed to be small, thus:</a:t>
            </a:r>
            <a:endParaRPr lang="en-US" sz="2500" dirty="0">
              <a:solidFill>
                <a:schemeClr val="tx1"/>
              </a:solidFill>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16</a:t>
            </a:fld>
            <a:endParaRPr lang="en-US"/>
          </a:p>
        </p:txBody>
      </p:sp>
      <p:pic>
        <p:nvPicPr>
          <p:cNvPr id="7" name="Picture 6" descr="A number of mathematical equations&#10;&#10;Description automatically generated with medium confidence">
            <a:extLst>
              <a:ext uri="{FF2B5EF4-FFF2-40B4-BE49-F238E27FC236}">
                <a16:creationId xmlns:a16="http://schemas.microsoft.com/office/drawing/2014/main" id="{A7910728-8E21-DA34-EB4E-AD944B1FB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365" y="3514724"/>
            <a:ext cx="3783270" cy="1647825"/>
          </a:xfrm>
          <a:prstGeom prst="rect">
            <a:avLst/>
          </a:prstGeom>
        </p:spPr>
      </p:pic>
      <p:sp>
        <p:nvSpPr>
          <p:cNvPr id="6" name="Footer Placeholder 4">
            <a:extLst>
              <a:ext uri="{FF2B5EF4-FFF2-40B4-BE49-F238E27FC236}">
                <a16:creationId xmlns:a16="http://schemas.microsoft.com/office/drawing/2014/main" id="{171C9DFD-112A-794E-2167-C9BB9D0AD7B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2623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700943"/>
            <a:ext cx="7867650" cy="5379185"/>
          </a:xfrm>
        </p:spPr>
        <p:txBody>
          <a:bodyPr/>
          <a:lstStyle/>
          <a:p>
            <a:pPr marL="57147" indent="0" algn="just">
              <a:spcBef>
                <a:spcPts val="1200"/>
              </a:spcBef>
              <a:buNone/>
            </a:pPr>
            <a:r>
              <a:rPr lang="en-US" sz="2500" dirty="0">
                <a:solidFill>
                  <a:srgbClr val="C00000"/>
                </a:solidFill>
                <a:latin typeface="Calibri" panose="020F0502020204030204" pitchFamily="34" charset="0"/>
                <a:ea typeface="Calibri" panose="020F0502020204030204" pitchFamily="34" charset="0"/>
                <a:cs typeface="Calibri" panose="020F0502020204030204" pitchFamily="34" charset="0"/>
              </a:rPr>
              <a:t>3.3 Load Model III</a:t>
            </a:r>
            <a:endParaRPr lang="en-US" sz="25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12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table shows the sensitivities coefficients based on the results of a data survey conducted by Electric Power Research Institute (EPRI). The values have been normalized to apparent power, S.</a:t>
            </a:r>
          </a:p>
          <a:p>
            <a:pPr algn="just">
              <a:spcBef>
                <a:spcPts val="12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Then,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P = </a:t>
            </a:r>
            <a:r>
              <a:rPr lang="en-US" sz="2400" i="1" dirty="0" err="1">
                <a:solidFill>
                  <a:schemeClr val="tx1"/>
                </a:solidFill>
                <a:latin typeface="Calibri" panose="020F0502020204030204" pitchFamily="34" charset="0"/>
                <a:ea typeface="Calibri" panose="020F0502020204030204" pitchFamily="34" charset="0"/>
                <a:cs typeface="Calibri" panose="020F0502020204030204" pitchFamily="34" charset="0"/>
              </a:rPr>
              <a:t>Pn</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 + ΔP</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Q = Qn + ΔQ</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for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f = </a:t>
            </a:r>
            <a:r>
              <a:rPr lang="en-US" sz="2400" i="1" dirty="0" err="1">
                <a:solidFill>
                  <a:schemeClr val="tx1"/>
                </a:solidFill>
                <a:latin typeface="Calibri" panose="020F0502020204030204" pitchFamily="34" charset="0"/>
                <a:ea typeface="Calibri" panose="020F0502020204030204" pitchFamily="34" charset="0"/>
                <a:cs typeface="Calibri" panose="020F0502020204030204" pitchFamily="34" charset="0"/>
              </a:rPr>
              <a:t>fn</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US" sz="2400" i="1" dirty="0" err="1">
                <a:solidFill>
                  <a:schemeClr val="tx1"/>
                </a:solidFill>
                <a:latin typeface="Calibri" panose="020F0502020204030204" pitchFamily="34" charset="0"/>
                <a:ea typeface="Calibri" panose="020F0502020204030204" pitchFamily="34" charset="0"/>
                <a:cs typeface="Calibri" panose="020F0502020204030204" pitchFamily="34" charset="0"/>
              </a:rPr>
              <a:t>Δf</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and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V = </a:t>
            </a:r>
            <a:r>
              <a:rPr lang="en-US" sz="2400" i="1" dirty="0" err="1">
                <a:solidFill>
                  <a:schemeClr val="tx1"/>
                </a:solidFill>
                <a:latin typeface="Calibri" panose="020F0502020204030204" pitchFamily="34" charset="0"/>
                <a:ea typeface="Calibri" panose="020F0502020204030204" pitchFamily="34" charset="0"/>
                <a:cs typeface="Calibri" panose="020F0502020204030204" pitchFamily="34" charset="0"/>
              </a:rPr>
              <a:t>Vn</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l-GR" sz="2400" i="1" dirty="0">
                <a:solidFill>
                  <a:schemeClr val="tx1"/>
                </a:solidFill>
                <a:latin typeface="Calibri" panose="020F0502020204030204" pitchFamily="34" charset="0"/>
                <a:ea typeface="Calibri" panose="020F0502020204030204" pitchFamily="34" charset="0"/>
                <a:cs typeface="Calibri" panose="020F0502020204030204" pitchFamily="34" charset="0"/>
              </a:rPr>
              <a:t>Δ</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V </a:t>
            </a:r>
          </a:p>
          <a:p>
            <a:pPr algn="just">
              <a:spcBef>
                <a:spcPts val="1200"/>
              </a:spcBef>
              <a:spcAft>
                <a:spcPts val="600"/>
              </a:spcAft>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1200"/>
              </a:spcBef>
              <a:spcAft>
                <a:spcPts val="600"/>
              </a:spcAft>
              <a:buNone/>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1200"/>
              </a:spcBef>
              <a:spcAft>
                <a:spcPts val="600"/>
              </a:spcAft>
              <a:buFont typeface="+mj-lt"/>
              <a:buAutoNum type="alphaUcPeriod" startAt="4"/>
            </a:pPr>
            <a:endParaRPr lang="en-US" sz="1800" b="1" dirty="0">
              <a:solidFill>
                <a:schemeClr val="tx1"/>
              </a:solidFill>
              <a:ea typeface="Calibri" panose="020F0502020204030204" pitchFamily="34"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en-US" sz="1800" b="1" dirty="0">
              <a:solidFill>
                <a:schemeClr val="tx1"/>
              </a:solidFill>
              <a:ea typeface="Calibri" panose="020F0502020204030204" pitchFamily="34"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en-US" sz="1800" b="1" dirty="0">
              <a:solidFill>
                <a:schemeClr val="tx1"/>
              </a:solidFill>
              <a:ea typeface="Calibri" panose="020F0502020204030204" pitchFamily="34"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en-US" sz="1800" b="1" dirty="0">
              <a:solidFill>
                <a:schemeClr val="tx1"/>
              </a:solidFill>
              <a:ea typeface="Calibri" panose="020F0502020204030204" pitchFamily="34" charset="0"/>
              <a:cs typeface="Times New Roman" panose="02020603050405020304" pitchFamily="18" charset="0"/>
            </a:endParaRPr>
          </a:p>
          <a:p>
            <a:pPr algn="just">
              <a:spcBef>
                <a:spcPts val="1200"/>
              </a:spcBef>
              <a:spcAft>
                <a:spcPts val="600"/>
              </a:spcAft>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1200"/>
              </a:spcBef>
              <a:spcAft>
                <a:spcPts val="600"/>
              </a:spcAft>
              <a:buNone/>
            </a:pPr>
            <a:endParaRPr lang="en-US" sz="1800" dirty="0">
              <a:solidFill>
                <a:schemeClr val="tx1"/>
              </a:solidFill>
            </a:endParaRP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p:sp>
        <p:nvSpPr>
          <p:cNvPr id="4" name="Footer Placeholder 3">
            <a:extLst>
              <a:ext uri="{FF2B5EF4-FFF2-40B4-BE49-F238E27FC236}">
                <a16:creationId xmlns:a16="http://schemas.microsoft.com/office/drawing/2014/main" id="{E35C648A-4DF7-45FE-BC43-4AF4B0A6610D}"/>
              </a:ext>
            </a:extLst>
          </p:cNvPr>
          <p:cNvSpPr>
            <a:spLocks noGrp="1"/>
          </p:cNvSpPr>
          <p:nvPr>
            <p:ph type="ftr" sz="quarter" idx="11"/>
          </p:nvPr>
        </p:nvSpPr>
        <p:spPr/>
        <p:txBody>
          <a:bodyPr/>
          <a:lstStyle/>
          <a:p>
            <a:r>
              <a:rPr lang="en-US" dirty="0" err="1"/>
              <a:t>ECpE</a:t>
            </a:r>
            <a:r>
              <a:rPr lang="en-US" dirty="0"/>
              <a:t> Department</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17</a:t>
            </a:fld>
            <a:endParaRPr lang="en-US"/>
          </a:p>
        </p:txBody>
      </p:sp>
      <p:pic>
        <p:nvPicPr>
          <p:cNvPr id="7" name="Picture 6" descr="A table with numbers and symbols&#10;&#10;Description automatically generated">
            <a:extLst>
              <a:ext uri="{FF2B5EF4-FFF2-40B4-BE49-F238E27FC236}">
                <a16:creationId xmlns:a16="http://schemas.microsoft.com/office/drawing/2014/main" id="{4EF78572-6CAF-D0CF-1F4D-1BF249020B45}"/>
              </a:ext>
            </a:extLst>
          </p:cNvPr>
          <p:cNvPicPr>
            <a:picLocks noChangeAspect="1"/>
          </p:cNvPicPr>
          <p:nvPr/>
        </p:nvPicPr>
        <p:blipFill rotWithShape="1">
          <a:blip r:embed="rId2">
            <a:extLst>
              <a:ext uri="{28A0092B-C50C-407E-A947-70E740481C1C}">
                <a14:useLocalDpi xmlns:a14="http://schemas.microsoft.com/office/drawing/2010/main" val="0"/>
              </a:ext>
            </a:extLst>
          </a:blip>
          <a:srcRect l="6079" r="1344" b="3763"/>
          <a:stretch/>
        </p:blipFill>
        <p:spPr>
          <a:xfrm>
            <a:off x="2791748" y="4157848"/>
            <a:ext cx="4063181" cy="1849612"/>
          </a:xfrm>
          <a:prstGeom prst="rect">
            <a:avLst/>
          </a:prstGeom>
        </p:spPr>
      </p:pic>
      <p:sp>
        <p:nvSpPr>
          <p:cNvPr id="8" name="TextBox 7">
            <a:extLst>
              <a:ext uri="{FF2B5EF4-FFF2-40B4-BE49-F238E27FC236}">
                <a16:creationId xmlns:a16="http://schemas.microsoft.com/office/drawing/2014/main" id="{D00C9ACB-4E48-A790-A872-2A8E6CFCEFDA}"/>
              </a:ext>
            </a:extLst>
          </p:cNvPr>
          <p:cNvSpPr txBox="1"/>
          <p:nvPr/>
        </p:nvSpPr>
        <p:spPr>
          <a:xfrm>
            <a:off x="2132987" y="3770813"/>
            <a:ext cx="5380702"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Table: Suggested values of sensitivities of real power and reactive power to voltage and frequency changes based on load survey results.</a:t>
            </a:r>
          </a:p>
        </p:txBody>
      </p:sp>
    </p:spTree>
    <p:extLst>
      <p:ext uri="{BB962C8B-B14F-4D97-AF65-F5344CB8AC3E}">
        <p14:creationId xmlns:p14="http://schemas.microsoft.com/office/powerpoint/2010/main" val="62673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p:sp>
        <p:nvSpPr>
          <p:cNvPr id="4" name="Footer Placeholder 3">
            <a:extLst>
              <a:ext uri="{FF2B5EF4-FFF2-40B4-BE49-F238E27FC236}">
                <a16:creationId xmlns:a16="http://schemas.microsoft.com/office/drawing/2014/main" id="{E35C648A-4DF7-45FE-BC43-4AF4B0A6610D}"/>
              </a:ext>
            </a:extLst>
          </p:cNvPr>
          <p:cNvSpPr>
            <a:spLocks noGrp="1"/>
          </p:cNvSpPr>
          <p:nvPr>
            <p:ph type="ftr" sz="quarter" idx="11"/>
          </p:nvPr>
        </p:nvSpPr>
        <p:spPr/>
        <p:txBody>
          <a:bodyPr/>
          <a:lstStyle/>
          <a:p>
            <a:r>
              <a:rPr lang="en-US" dirty="0" err="1"/>
              <a:t>ECpE</a:t>
            </a:r>
            <a:r>
              <a:rPr lang="en-US" dirty="0"/>
              <a:t> Department</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18</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E24C98E-E164-25A4-E6CB-5557DB4B2DDA}"/>
                  </a:ext>
                </a:extLst>
              </p:cNvPr>
              <p:cNvSpPr txBox="1"/>
              <p:nvPr/>
            </p:nvSpPr>
            <p:spPr>
              <a:xfrm>
                <a:off x="457201" y="745924"/>
                <a:ext cx="8686800" cy="5585055"/>
              </a:xfrm>
              <a:prstGeom prst="rect">
                <a:avLst/>
              </a:prstGeom>
              <a:noFill/>
            </p:spPr>
            <p:txBody>
              <a:bodyPr wrap="square" rtlCol="0">
                <a:spAutoFit/>
              </a:bodyPr>
              <a:lstStyle/>
              <a:p>
                <a:pPr marL="57147" marR="0" lvl="0" indent="0" algn="just" defTabSz="914400" rtl="0" eaLnBrk="1" fontAlgn="base" latinLnBrk="0" hangingPunct="1">
                  <a:lnSpc>
                    <a:spcPct val="100000"/>
                  </a:lnSpc>
                  <a:spcBef>
                    <a:spcPts val="1200"/>
                  </a:spcBef>
                  <a:spcAft>
                    <a:spcPct val="0"/>
                  </a:spcAft>
                  <a:buClr>
                    <a:srgbClr val="CE1126"/>
                  </a:buClr>
                  <a:buSzPct val="80000"/>
                  <a:buFont typeface="Times" charset="0"/>
                  <a:buNone/>
                  <a:tabLst/>
                  <a:defRPr/>
                </a:pPr>
                <a:r>
                  <a:rPr kumimoji="0" lang="en-US"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3.4 Load Model IV</a:t>
                </a:r>
              </a:p>
              <a:p>
                <a:pPr marL="342891" marR="0" lvl="0" indent="-342891" algn="just" defTabSz="914400" rtl="0" eaLnBrk="1" fontAlgn="base" latinLnBrk="0" hangingPunct="1">
                  <a:lnSpc>
                    <a:spcPct val="100000"/>
                  </a:lnSpc>
                  <a:spcBef>
                    <a:spcPts val="400"/>
                  </a:spcBef>
                  <a:spcAft>
                    <a:spcPts val="400"/>
                  </a:spcAft>
                  <a:buClr>
                    <a:srgbClr val="CE1126"/>
                  </a:buClr>
                  <a:buSzPct val="80000"/>
                  <a:buFont typeface="Times" charset="0"/>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model is particularly suitable for modeling uncertainties in aggregate loads at a node knowing the demand profiles for a day, a season, or a year.</a:t>
                </a:r>
              </a:p>
              <a:p>
                <a:pPr marL="342891" marR="0" lvl="0" indent="-342891" algn="just" defTabSz="914400" rtl="0" eaLnBrk="1" fontAlgn="base" latinLnBrk="0" hangingPunct="1">
                  <a:lnSpc>
                    <a:spcPct val="100000"/>
                  </a:lnSpc>
                  <a:spcBef>
                    <a:spcPts val="400"/>
                  </a:spcBef>
                  <a:spcAft>
                    <a:spcPts val="400"/>
                  </a:spcAft>
                  <a:buClr>
                    <a:srgbClr val="CE1126"/>
                  </a:buClr>
                  <a:buSzPct val="80000"/>
                  <a:buFont typeface="Times" charset="0"/>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Assuming Gaussian distribution for load demand:</a:t>
                </a:r>
              </a:p>
              <a:p>
                <a:pPr marL="0" marR="0" lvl="0" indent="0" algn="ctr" defTabSz="914400" rtl="0" eaLnBrk="1" fontAlgn="base" latinLnBrk="0" hangingPunct="1">
                  <a:lnSpc>
                    <a:spcPct val="100000"/>
                  </a:lnSpc>
                  <a:spcBef>
                    <a:spcPts val="400"/>
                  </a:spcBef>
                  <a:spcAft>
                    <a:spcPts val="400"/>
                  </a:spcAft>
                  <a:buClr>
                    <a:srgbClr val="CE1126"/>
                  </a:buClr>
                  <a:buSzPct val="80000"/>
                  <a:buFont typeface="Times" charset="0"/>
                  <a:buNone/>
                  <a:tabLst/>
                  <a:defRPr/>
                </a:pPr>
                <a14:m>
                  <m:oMath xmlns:m="http://schemas.openxmlformats.org/officeDocument/2006/math">
                    <m:sSub>
                      <m:sSubPr>
                        <m:ctrlP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e>
                      <m:sub>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sub>
                    </m:sSub>
                    <m:r>
                      <a:rPr kumimoji="0" lang="en-US"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e>
                      <m:sub>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sub>
                    </m:sSub>
                    <m:r>
                      <a:rPr kumimoji="0" lang="en-US"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𝑘</m:t>
                        </m:r>
                      </m:e>
                      <m:sub>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sub>
                    </m:sSub>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𝜎</m:t>
                    </m:r>
                  </m:oMath>
                </a14:m>
                <a:r>
                  <a:rPr kumimoji="0" lang="en-US"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 and </a:t>
                </a:r>
                <a14:m>
                  <m:oMath xmlns:m="http://schemas.openxmlformats.org/officeDocument/2006/math">
                    <m:sSub>
                      <m:sSubPr>
                        <m:ctrlP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sub>
                    </m:sSub>
                    <m:r>
                      <a:rPr kumimoji="0" lang="en-US"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sub>
                    </m:sSub>
                    <m:r>
                      <a:rPr kumimoji="0" lang="en-US"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𝑘</m:t>
                        </m:r>
                      </m:e>
                      <m:sub>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sub>
                    </m:sSub>
                    <m:r>
                      <a:rPr kumimoji="0" lang="en-US"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𝜎</m:t>
                    </m:r>
                  </m:oMath>
                </a14:m>
                <a:r>
                  <a:rPr kumimoji="0" lang="en-US"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p>
              <a:p>
                <a:pPr marR="0" lvl="0" defTabSz="914400" rtl="0" eaLnBrk="1" fontAlgn="base" latinLnBrk="0" hangingPunct="1">
                  <a:lnSpc>
                    <a:spcPct val="100000"/>
                  </a:lnSpc>
                  <a:spcBef>
                    <a:spcPts val="400"/>
                  </a:spcBef>
                  <a:spcAft>
                    <a:spcPts val="400"/>
                  </a:spcAft>
                  <a:buClr>
                    <a:srgbClr val="CE1126"/>
                  </a:buClr>
                  <a:buSzPct val="80000"/>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where, 𝑃_𝑝 is the power value at which the probability of load exceeding that value is p%, 𝑘_𝑝  is the coefficient related to p, and σ is the standard deviation of the load. </a:t>
                </a:r>
              </a:p>
              <a:p>
                <a:pPr marL="285750" marR="0" lvl="0" indent="-285750" defTabSz="914400" rtl="0" eaLnBrk="1" fontAlgn="base" latinLnBrk="0" hangingPunct="1">
                  <a:lnSpc>
                    <a:spcPct val="100000"/>
                  </a:lnSpc>
                  <a:spcBef>
                    <a:spcPts val="400"/>
                  </a:spcBef>
                  <a:spcAft>
                    <a:spcPts val="400"/>
                  </a:spcAft>
                  <a:buClr>
                    <a:srgbClr val="CE1126"/>
                  </a:buClr>
                  <a:buSzPct val="80000"/>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Typically, p of 10% is used in voltage‐drop calculations, and p of 50% or mean values of load are used for loss calculations. Smaller values of p are used for overload and determination of emergency conditions.</a:t>
                </a:r>
              </a:p>
            </p:txBody>
          </p:sp>
        </mc:Choice>
        <mc:Fallback xmlns="">
          <p:sp>
            <p:nvSpPr>
              <p:cNvPr id="10" name="TextBox 9">
                <a:extLst>
                  <a:ext uri="{FF2B5EF4-FFF2-40B4-BE49-F238E27FC236}">
                    <a16:creationId xmlns:a16="http://schemas.microsoft.com/office/drawing/2014/main" id="{EE24C98E-E164-25A4-E6CB-5557DB4B2DDA}"/>
                  </a:ext>
                </a:extLst>
              </p:cNvPr>
              <p:cNvSpPr txBox="1">
                <a:spLocks noRot="1" noChangeAspect="1" noMove="1" noResize="1" noEditPoints="1" noAdjustHandles="1" noChangeArrowheads="1" noChangeShapeType="1" noTextEdit="1"/>
              </p:cNvSpPr>
              <p:nvPr/>
            </p:nvSpPr>
            <p:spPr>
              <a:xfrm>
                <a:off x="457201" y="745924"/>
                <a:ext cx="8686800" cy="5585055"/>
              </a:xfrm>
              <a:prstGeom prst="rect">
                <a:avLst/>
              </a:prstGeom>
              <a:blipFill>
                <a:blip r:embed="rId2"/>
                <a:stretch>
                  <a:fillRect l="-1053" t="-872" r="-1825"/>
                </a:stretch>
              </a:blipFill>
            </p:spPr>
            <p:txBody>
              <a:bodyPr/>
              <a:lstStyle/>
              <a:p>
                <a:r>
                  <a:rPr lang="en-US">
                    <a:noFill/>
                  </a:rPr>
                  <a:t> </a:t>
                </a:r>
              </a:p>
            </p:txBody>
          </p:sp>
        </mc:Fallback>
      </mc:AlternateContent>
    </p:spTree>
    <p:extLst>
      <p:ext uri="{BB962C8B-B14F-4D97-AF65-F5344CB8AC3E}">
        <p14:creationId xmlns:p14="http://schemas.microsoft.com/office/powerpoint/2010/main" val="415085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4. Distributed Energy Resources (DERs)</a:t>
            </a:r>
          </a:p>
        </p:txBody>
      </p:sp>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p:txBody>
          <a:bodyPr/>
          <a:lstStyle/>
          <a:p>
            <a:pPr algn="just">
              <a:spcBef>
                <a:spcPts val="400"/>
              </a:spcBef>
              <a:spcAft>
                <a:spcPts val="4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Traditional distribution systems were not designed to accommodate active generation and storage. However, with decreasing cost and advances in technology, such devices are being deployed in distribution systems. </a:t>
            </a:r>
          </a:p>
          <a:p>
            <a:pPr algn="just">
              <a:spcBef>
                <a:spcPts val="400"/>
              </a:spcBef>
              <a:spcAft>
                <a:spcPts val="4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DERs are defined as sources of electric power that are not directly connected to the bulk power system but are connected to the distribution system, limited in size to 10 MVA or less.</a:t>
            </a:r>
          </a:p>
          <a:p>
            <a:pPr algn="just">
              <a:spcBef>
                <a:spcPts val="400"/>
              </a:spcBef>
              <a:spcAft>
                <a:spcPts val="4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 includes generators of different types and energy storage devices with the ability to inject power into the system.</a:t>
            </a:r>
            <a:endParaRPr lang="en-US" sz="2500" dirty="0">
              <a:solidFill>
                <a:schemeClr val="tx1"/>
              </a:solidFill>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19</a:t>
            </a:fld>
            <a:endParaRPr lang="en-US" dirty="0"/>
          </a:p>
        </p:txBody>
      </p:sp>
      <p:sp>
        <p:nvSpPr>
          <p:cNvPr id="6" name="Footer Placeholder 4">
            <a:extLst>
              <a:ext uri="{FF2B5EF4-FFF2-40B4-BE49-F238E27FC236}">
                <a16:creationId xmlns:a16="http://schemas.microsoft.com/office/drawing/2014/main" id="{F0FB93E5-9E8D-3A1C-8C46-ED366B922164}"/>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1247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Distribution </a:t>
            </a:r>
            <a:r>
              <a:rPr lang="en-US" sz="4000" b="1">
                <a:latin typeface="Calibri" panose="020F0502020204030204" pitchFamily="34" charset="0"/>
                <a:cs typeface="Calibri" panose="020F0502020204030204" pitchFamily="34" charset="0"/>
              </a:rPr>
              <a:t>System Analysis</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4. Distributed Energy Resources (DERs)</a:t>
            </a:r>
          </a:p>
        </p:txBody>
      </p:sp>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p:txBody>
          <a:bodyPr/>
          <a:lstStyle/>
          <a:p>
            <a:pPr algn="just">
              <a:spcBef>
                <a:spcPts val="400"/>
              </a:spcBef>
              <a:spcAft>
                <a:spcPts val="400"/>
              </a:spcAft>
            </a:pPr>
            <a:r>
              <a:rPr lang="en-US" sz="2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Generators include rotating induction or synchronous rotating machines driven by burning diesel, natural gas, bio gas, propane, or by wind or water flow. The static types of DERs include solar photovoltaic (PV) and batteries. </a:t>
            </a:r>
          </a:p>
          <a:p>
            <a:pPr algn="just">
              <a:spcBef>
                <a:spcPts val="400"/>
              </a:spcBef>
              <a:spcAft>
                <a:spcPts val="400"/>
              </a:spcAft>
            </a:pPr>
            <a:r>
              <a:rPr lang="en-US" sz="2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majority of DERs are connected to the system through a power electronic interface:</a:t>
            </a:r>
          </a:p>
          <a:p>
            <a:pPr lvl="1" algn="just">
              <a:spcBef>
                <a:spcPts val="400"/>
              </a:spcBef>
              <a:spcAft>
                <a:spcPts val="400"/>
              </a:spcAft>
            </a:pPr>
            <a:r>
              <a:rPr lang="en-US" sz="2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the resources that generate AC power, the converter changes it to DC power, and an inverter changes it back to AC power at the system frequency. </a:t>
            </a:r>
          </a:p>
          <a:p>
            <a:pPr lvl="1" algn="just">
              <a:spcBef>
                <a:spcPts val="400"/>
              </a:spcBef>
              <a:spcAft>
                <a:spcPts val="400"/>
              </a:spcAft>
            </a:pPr>
            <a:r>
              <a:rPr lang="en-US" sz="2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the resources that produce DC power, the inverter changes it to AC power at the system frequency. </a:t>
            </a:r>
          </a:p>
          <a:p>
            <a:pPr algn="just">
              <a:spcBef>
                <a:spcPts val="400"/>
              </a:spcBef>
              <a:spcAft>
                <a:spcPts val="400"/>
              </a:spcAft>
            </a:pPr>
            <a:r>
              <a:rPr lang="en-US" sz="2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DERs that use a power electronics controller with embedded inverters are called inverter‐based resources (IBRs). </a:t>
            </a:r>
          </a:p>
          <a:p>
            <a:pPr lvl="1" algn="just">
              <a:spcBef>
                <a:spcPts val="600"/>
              </a:spcBef>
              <a:spcAft>
                <a:spcPts val="600"/>
              </a:spcAft>
            </a:pPr>
            <a:endParaRPr lang="en-US" sz="1600" dirty="0">
              <a:solidFill>
                <a:schemeClr val="tx1"/>
              </a:solidFill>
              <a:effectLst/>
              <a:ea typeface="Calibri" panose="020F0502020204030204" pitchFamily="34" charset="0"/>
              <a:cs typeface="Times New Roman" panose="02020603050405020304" pitchFamily="18" charset="0"/>
            </a:endParaRPr>
          </a:p>
          <a:p>
            <a:pPr marL="0" indent="0" algn="just">
              <a:spcBef>
                <a:spcPts val="1200"/>
              </a:spcBef>
              <a:spcAft>
                <a:spcPts val="600"/>
              </a:spcAft>
              <a:buNone/>
            </a:pPr>
            <a:endParaRPr lang="en-US" sz="1800" dirty="0">
              <a:solidFill>
                <a:schemeClr val="tx1"/>
              </a:solidFill>
            </a:endParaRP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20</a:t>
            </a:fld>
            <a:endParaRPr lang="en-US" dirty="0"/>
          </a:p>
        </p:txBody>
      </p:sp>
      <p:sp>
        <p:nvSpPr>
          <p:cNvPr id="6" name="Footer Placeholder 4">
            <a:extLst>
              <a:ext uri="{FF2B5EF4-FFF2-40B4-BE49-F238E27FC236}">
                <a16:creationId xmlns:a16="http://schemas.microsoft.com/office/drawing/2014/main" id="{F0FB93E5-9E8D-3A1C-8C46-ED366B922164}"/>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66121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777871"/>
            <a:ext cx="8229600" cy="3260729"/>
          </a:xfrm>
        </p:spPr>
        <p:txBody>
          <a:bodyPr/>
          <a:lstStyle/>
          <a:p>
            <a:pPr marL="0" indent="0" algn="just">
              <a:spcBef>
                <a:spcPts val="600"/>
              </a:spcBef>
              <a:spcAft>
                <a:spcPts val="600"/>
              </a:spcAft>
              <a:buNone/>
            </a:pPr>
            <a:r>
              <a:rPr lang="en-US" sz="25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Impacts of DERs on Voltage Regulation</a:t>
            </a:r>
          </a:p>
          <a:p>
            <a:pPr algn="just">
              <a:spcBef>
                <a:spcPts val="300"/>
              </a:spcBef>
              <a:spcAft>
                <a:spcPts val="3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Addition of DERs can impact voltage in distribution systems.</a:t>
            </a:r>
          </a:p>
          <a:p>
            <a:pPr algn="just">
              <a:spcBef>
                <a:spcPts val="300"/>
              </a:spcBef>
              <a:spcAft>
                <a:spcPts val="3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Previously, DERs were not permitted to actively regulate voltage. They operated at a fixed power factor.</a:t>
            </a:r>
          </a:p>
          <a:p>
            <a:pPr algn="just">
              <a:spcBef>
                <a:spcPts val="300"/>
              </a:spcBef>
              <a:spcAft>
                <a:spcPts val="3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IEEE 1547 standard revised in 2018 permits DERs to regulate voltage by injecting reactive power.</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21</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sp>
        <p:nvSpPr>
          <p:cNvPr id="6" name="Footer Placeholder 4">
            <a:extLst>
              <a:ext uri="{FF2B5EF4-FFF2-40B4-BE49-F238E27FC236}">
                <a16:creationId xmlns:a16="http://schemas.microsoft.com/office/drawing/2014/main" id="{81AB5F17-D2EB-56FB-E59B-BAC228219F29}"/>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5172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CFDD01-C201-A249-E87D-87E4641249F7}"/>
              </a:ext>
            </a:extLst>
          </p:cNvPr>
          <p:cNvPicPr>
            <a:picLocks noChangeAspect="1"/>
          </p:cNvPicPr>
          <p:nvPr/>
        </p:nvPicPr>
        <p:blipFill>
          <a:blip r:embed="rId2"/>
          <a:stretch>
            <a:fillRect/>
          </a:stretch>
        </p:blipFill>
        <p:spPr>
          <a:xfrm>
            <a:off x="4999845" y="420329"/>
            <a:ext cx="3719003" cy="5259803"/>
          </a:xfrm>
          <a:prstGeom prst="rect">
            <a:avLst/>
          </a:prstGeom>
        </p:spPr>
      </p:pic>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777870"/>
            <a:ext cx="5137261" cy="5210747"/>
          </a:xfrm>
        </p:spPr>
        <p:txBody>
          <a:bodyPr/>
          <a:lstStyle/>
          <a:p>
            <a:pPr marL="0" indent="0" algn="just">
              <a:spcBef>
                <a:spcPts val="600"/>
              </a:spcBef>
              <a:spcAft>
                <a:spcPts val="600"/>
              </a:spcAft>
              <a:buNone/>
            </a:pPr>
            <a:r>
              <a:rPr lang="en-US"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Impacts of DERs on Voltage Regulation</a:t>
            </a:r>
          </a:p>
          <a:p>
            <a:pPr algn="just">
              <a:spcBef>
                <a:spcPts val="300"/>
              </a:spcBef>
              <a:spcAft>
                <a:spcPts val="30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DERs are divided into Category A and Category B. </a:t>
            </a:r>
          </a:p>
          <a:p>
            <a:pPr lvl="1" algn="just">
              <a:spcBef>
                <a:spcPts val="300"/>
              </a:spcBef>
              <a:spcAft>
                <a:spcPts val="30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Category A for the systems with lower penetration of DERs.</a:t>
            </a:r>
          </a:p>
          <a:p>
            <a:pPr lvl="1" algn="just">
              <a:spcBef>
                <a:spcPts val="300"/>
              </a:spcBef>
              <a:spcAft>
                <a:spcPts val="30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Category B for the systems with higher penetration of DERs or system with frequent large variations in power output. </a:t>
            </a:r>
          </a:p>
          <a:p>
            <a:pPr algn="just">
              <a:spcBef>
                <a:spcPts val="300"/>
              </a:spcBef>
              <a:spcAft>
                <a:spcPts val="300"/>
              </a:spcAft>
            </a:pPr>
            <a:r>
              <a:rPr lang="en-US" sz="2000" dirty="0">
                <a:solidFill>
                  <a:schemeClr val="tx1"/>
                </a:solidFill>
                <a:latin typeface="Calibri" panose="020F0502020204030204" pitchFamily="34" charset="0"/>
                <a:cs typeface="Calibri" panose="020F0502020204030204" pitchFamily="34" charset="0"/>
              </a:rPr>
              <a:t>The required reactive power capabilities of the DERs for Category A and Category B are shown in the Figure. These requirements apply to DERs for continuous operation when the voltage is 0.88 and 1.1 times the nominal voltage.</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22</a:t>
            </a:fld>
            <a:endParaRPr lang="en-US"/>
          </a:p>
        </p:txBody>
      </p:sp>
      <p:sp>
        <p:nvSpPr>
          <p:cNvPr id="8" name="TextBox 7">
            <a:extLst>
              <a:ext uri="{FF2B5EF4-FFF2-40B4-BE49-F238E27FC236}">
                <a16:creationId xmlns:a16="http://schemas.microsoft.com/office/drawing/2014/main" id="{FF06798E-EB70-0702-C4D2-A7AF22081F6C}"/>
              </a:ext>
            </a:extLst>
          </p:cNvPr>
          <p:cNvSpPr txBox="1"/>
          <p:nvPr/>
        </p:nvSpPr>
        <p:spPr>
          <a:xfrm>
            <a:off x="5678129" y="5526953"/>
            <a:ext cx="2957051"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Minimum reactive power capability of Category A and B DER.</a:t>
            </a:r>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sp>
        <p:nvSpPr>
          <p:cNvPr id="6" name="Footer Placeholder 4">
            <a:extLst>
              <a:ext uri="{FF2B5EF4-FFF2-40B4-BE49-F238E27FC236}">
                <a16:creationId xmlns:a16="http://schemas.microsoft.com/office/drawing/2014/main" id="{81AB5F17-D2EB-56FB-E59B-BAC228219F29}"/>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58604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777871"/>
            <a:ext cx="8297672" cy="3376117"/>
          </a:xfrm>
        </p:spPr>
        <p:txBody>
          <a:bodyPr/>
          <a:lstStyle/>
          <a:p>
            <a:pPr marL="0" indent="0" algn="just">
              <a:spcBef>
                <a:spcPts val="600"/>
              </a:spcBef>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Control Function Requirements for DERs</a:t>
            </a:r>
          </a:p>
          <a:p>
            <a:pPr algn="just">
              <a:spcBef>
                <a:spcPts val="600"/>
              </a:spcBef>
              <a:spcAft>
                <a:spcPts val="60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Although constant power factor mode with unity power factor setting is the default mode for DER operation unless otherwise specified by the distribution system operator, the distribution system operator has to approve active participation of DERs in voltage regulation. </a:t>
            </a:r>
          </a:p>
          <a:p>
            <a:pPr algn="just">
              <a:spcBef>
                <a:spcPts val="600"/>
              </a:spcBef>
              <a:spcAft>
                <a:spcPts val="60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1547 standard requires DERs to have the ability to control voltage, reactive power, and real power within the operating region. These control function requirements are specified in the Table.</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23</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pic>
        <p:nvPicPr>
          <p:cNvPr id="6" name="Picture 5">
            <a:extLst>
              <a:ext uri="{FF2B5EF4-FFF2-40B4-BE49-F238E27FC236}">
                <a16:creationId xmlns:a16="http://schemas.microsoft.com/office/drawing/2014/main" id="{EEDC93EE-0575-7303-4DE3-34ECFD6C109F}"/>
              </a:ext>
            </a:extLst>
          </p:cNvPr>
          <p:cNvPicPr>
            <a:picLocks noChangeAspect="1"/>
          </p:cNvPicPr>
          <p:nvPr/>
        </p:nvPicPr>
        <p:blipFill>
          <a:blip r:embed="rId2"/>
          <a:stretch>
            <a:fillRect/>
          </a:stretch>
        </p:blipFill>
        <p:spPr>
          <a:xfrm>
            <a:off x="2247064" y="3782525"/>
            <a:ext cx="4581797" cy="2030569"/>
          </a:xfrm>
          <a:prstGeom prst="rect">
            <a:avLst/>
          </a:prstGeom>
        </p:spPr>
      </p:pic>
      <p:sp>
        <p:nvSpPr>
          <p:cNvPr id="7" name="TextBox 6">
            <a:extLst>
              <a:ext uri="{FF2B5EF4-FFF2-40B4-BE49-F238E27FC236}">
                <a16:creationId xmlns:a16="http://schemas.microsoft.com/office/drawing/2014/main" id="{733F6F79-DA53-2888-62B8-BDBD9350F37F}"/>
              </a:ext>
            </a:extLst>
          </p:cNvPr>
          <p:cNvSpPr txBox="1"/>
          <p:nvPr/>
        </p:nvSpPr>
        <p:spPr>
          <a:xfrm>
            <a:off x="1773136" y="5807327"/>
            <a:ext cx="5529655"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Table:  Voltage, reactive power, and real power control function requirements for DER</a:t>
            </a:r>
          </a:p>
        </p:txBody>
      </p:sp>
      <p:sp>
        <p:nvSpPr>
          <p:cNvPr id="8" name="Footer Placeholder 4">
            <a:extLst>
              <a:ext uri="{FF2B5EF4-FFF2-40B4-BE49-F238E27FC236}">
                <a16:creationId xmlns:a16="http://schemas.microsoft.com/office/drawing/2014/main" id="{0D8E1266-23FD-3942-A11C-23C704061FA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93875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696036"/>
            <a:ext cx="8297672" cy="993427"/>
          </a:xfrm>
        </p:spPr>
        <p:txBody>
          <a:bodyPr/>
          <a:lstStyle/>
          <a:p>
            <a:pPr marL="0" indent="0" algn="just">
              <a:spcBef>
                <a:spcPts val="600"/>
              </a:spcBef>
              <a:spcAft>
                <a:spcPts val="600"/>
              </a:spcAft>
              <a:buNone/>
            </a:pP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Control Function Requirements for DERs</a:t>
            </a:r>
          </a:p>
          <a:p>
            <a:pPr algn="just">
              <a:spcBef>
                <a:spcPts val="600"/>
              </a:spcBef>
              <a:spcAft>
                <a:spcPts val="60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modes are illustrated in the figures as per the IEEE Standard 1547.</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pic>
        <p:nvPicPr>
          <p:cNvPr id="9" name="Picture 8">
            <a:extLst>
              <a:ext uri="{FF2B5EF4-FFF2-40B4-BE49-F238E27FC236}">
                <a16:creationId xmlns:a16="http://schemas.microsoft.com/office/drawing/2014/main" id="{7EE8FC63-2E44-C8D5-6D1E-6EB1E5F01B5E}"/>
              </a:ext>
            </a:extLst>
          </p:cNvPr>
          <p:cNvPicPr>
            <a:picLocks noChangeAspect="1"/>
          </p:cNvPicPr>
          <p:nvPr/>
        </p:nvPicPr>
        <p:blipFill>
          <a:blip r:embed="rId2"/>
          <a:stretch>
            <a:fillRect/>
          </a:stretch>
        </p:blipFill>
        <p:spPr>
          <a:xfrm>
            <a:off x="1049133" y="2233099"/>
            <a:ext cx="6960178" cy="3115457"/>
          </a:xfrm>
          <a:prstGeom prst="rect">
            <a:avLst/>
          </a:prstGeom>
        </p:spPr>
      </p:pic>
      <p:sp>
        <p:nvSpPr>
          <p:cNvPr id="10" name="TextBox 9">
            <a:extLst>
              <a:ext uri="{FF2B5EF4-FFF2-40B4-BE49-F238E27FC236}">
                <a16:creationId xmlns:a16="http://schemas.microsoft.com/office/drawing/2014/main" id="{FC3E4DCE-7B7F-D776-DD83-E1FB34823E5A}"/>
              </a:ext>
            </a:extLst>
          </p:cNvPr>
          <p:cNvSpPr txBox="1"/>
          <p:nvPr/>
        </p:nvSpPr>
        <p:spPr>
          <a:xfrm>
            <a:off x="3166475" y="5561300"/>
            <a:ext cx="3685881"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Fig: Volt-</a:t>
            </a:r>
            <a:r>
              <a:rPr lang="en-US" sz="1600" dirty="0" err="1">
                <a:latin typeface="Calibri" panose="020F0502020204030204" pitchFamily="34" charset="0"/>
                <a:cs typeface="Calibri" panose="020F0502020204030204" pitchFamily="34" charset="0"/>
              </a:rPr>
              <a:t>VAr</a:t>
            </a:r>
            <a:r>
              <a:rPr lang="en-US" sz="1600" dirty="0">
                <a:latin typeface="Calibri" panose="020F0502020204030204" pitchFamily="34" charset="0"/>
                <a:cs typeface="Calibri" panose="020F0502020204030204" pitchFamily="34" charset="0"/>
              </a:rPr>
              <a:t> characteristic for DER control</a:t>
            </a:r>
          </a:p>
        </p:txBody>
      </p:sp>
      <p:sp>
        <p:nvSpPr>
          <p:cNvPr id="6" name="Footer Placeholder 4">
            <a:extLst>
              <a:ext uri="{FF2B5EF4-FFF2-40B4-BE49-F238E27FC236}">
                <a16:creationId xmlns:a16="http://schemas.microsoft.com/office/drawing/2014/main" id="{5398C02C-BCAD-7438-981D-4AA41D0A34E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2713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696036"/>
            <a:ext cx="8297672" cy="993427"/>
          </a:xfrm>
        </p:spPr>
        <p:txBody>
          <a:bodyPr/>
          <a:lstStyle/>
          <a:p>
            <a:pPr marL="0" indent="0" algn="just">
              <a:spcBef>
                <a:spcPts val="600"/>
              </a:spcBef>
              <a:spcAft>
                <a:spcPts val="600"/>
              </a:spcAft>
              <a:buNone/>
            </a:pP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Control Function Requirements for DERs</a:t>
            </a:r>
          </a:p>
          <a:p>
            <a:pPr algn="just">
              <a:spcBef>
                <a:spcPts val="600"/>
              </a:spcBef>
              <a:spcAft>
                <a:spcPts val="60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modes are illustrated in the figures as per the IEEE Standard 1547.</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sp>
        <p:nvSpPr>
          <p:cNvPr id="10" name="TextBox 9">
            <a:extLst>
              <a:ext uri="{FF2B5EF4-FFF2-40B4-BE49-F238E27FC236}">
                <a16:creationId xmlns:a16="http://schemas.microsoft.com/office/drawing/2014/main" id="{FC3E4DCE-7B7F-D776-DD83-E1FB34823E5A}"/>
              </a:ext>
            </a:extLst>
          </p:cNvPr>
          <p:cNvSpPr txBox="1"/>
          <p:nvPr/>
        </p:nvSpPr>
        <p:spPr>
          <a:xfrm>
            <a:off x="2793709" y="5652407"/>
            <a:ext cx="3759491"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Fig: Watt-</a:t>
            </a:r>
            <a:r>
              <a:rPr lang="en-US" sz="1600" dirty="0" err="1">
                <a:latin typeface="Calibri" panose="020F0502020204030204" pitchFamily="34" charset="0"/>
                <a:cs typeface="Calibri" panose="020F0502020204030204" pitchFamily="34" charset="0"/>
              </a:rPr>
              <a:t>VAr</a:t>
            </a:r>
            <a:r>
              <a:rPr lang="en-US" sz="1600" dirty="0">
                <a:latin typeface="Calibri" panose="020F0502020204030204" pitchFamily="34" charset="0"/>
                <a:cs typeface="Calibri" panose="020F0502020204030204" pitchFamily="34" charset="0"/>
              </a:rPr>
              <a:t> characteristic for DER control</a:t>
            </a:r>
          </a:p>
        </p:txBody>
      </p:sp>
      <p:pic>
        <p:nvPicPr>
          <p:cNvPr id="7" name="Picture 6">
            <a:extLst>
              <a:ext uri="{FF2B5EF4-FFF2-40B4-BE49-F238E27FC236}">
                <a16:creationId xmlns:a16="http://schemas.microsoft.com/office/drawing/2014/main" id="{36FF6D60-6334-6F48-8A79-478406EF7300}"/>
              </a:ext>
            </a:extLst>
          </p:cNvPr>
          <p:cNvPicPr>
            <a:picLocks noChangeAspect="1"/>
          </p:cNvPicPr>
          <p:nvPr/>
        </p:nvPicPr>
        <p:blipFill>
          <a:blip r:embed="rId2"/>
          <a:stretch>
            <a:fillRect/>
          </a:stretch>
        </p:blipFill>
        <p:spPr>
          <a:xfrm>
            <a:off x="1172656" y="2382610"/>
            <a:ext cx="6798688" cy="3109057"/>
          </a:xfrm>
          <a:prstGeom prst="rect">
            <a:avLst/>
          </a:prstGeom>
        </p:spPr>
      </p:pic>
      <p:sp>
        <p:nvSpPr>
          <p:cNvPr id="6" name="Footer Placeholder 4">
            <a:extLst>
              <a:ext uri="{FF2B5EF4-FFF2-40B4-BE49-F238E27FC236}">
                <a16:creationId xmlns:a16="http://schemas.microsoft.com/office/drawing/2014/main" id="{C2DC8CDD-638D-B20C-A398-BF4FB183BE0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67886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696036"/>
            <a:ext cx="8297672" cy="1791528"/>
          </a:xfrm>
        </p:spPr>
        <p:txBody>
          <a:bodyPr/>
          <a:lstStyle/>
          <a:p>
            <a:pPr marL="0" indent="0" algn="just">
              <a:spcBef>
                <a:spcPts val="600"/>
              </a:spcBef>
              <a:spcAft>
                <a:spcPts val="600"/>
              </a:spcAft>
              <a:buNone/>
            </a:pP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Control Function Requirements for DERs</a:t>
            </a:r>
          </a:p>
          <a:p>
            <a:pPr algn="just">
              <a:spcBef>
                <a:spcPts val="600"/>
              </a:spcBef>
              <a:spcAft>
                <a:spcPts val="60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modes are illustrated in the figures as per the IEEE Standard 1547.</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sp>
        <p:nvSpPr>
          <p:cNvPr id="10" name="TextBox 9">
            <a:extLst>
              <a:ext uri="{FF2B5EF4-FFF2-40B4-BE49-F238E27FC236}">
                <a16:creationId xmlns:a16="http://schemas.microsoft.com/office/drawing/2014/main" id="{FC3E4DCE-7B7F-D776-DD83-E1FB34823E5A}"/>
              </a:ext>
            </a:extLst>
          </p:cNvPr>
          <p:cNvSpPr txBox="1"/>
          <p:nvPr/>
        </p:nvSpPr>
        <p:spPr>
          <a:xfrm>
            <a:off x="2765116" y="5559012"/>
            <a:ext cx="397884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Fig: Volt–Watt characteristic for DER control.</a:t>
            </a:r>
          </a:p>
        </p:txBody>
      </p:sp>
      <p:pic>
        <p:nvPicPr>
          <p:cNvPr id="8" name="Picture 7">
            <a:extLst>
              <a:ext uri="{FF2B5EF4-FFF2-40B4-BE49-F238E27FC236}">
                <a16:creationId xmlns:a16="http://schemas.microsoft.com/office/drawing/2014/main" id="{25DCB0AF-F532-284F-CCA3-8C9F32D28C2E}"/>
              </a:ext>
            </a:extLst>
          </p:cNvPr>
          <p:cNvPicPr>
            <a:picLocks noChangeAspect="1"/>
          </p:cNvPicPr>
          <p:nvPr/>
        </p:nvPicPr>
        <p:blipFill>
          <a:blip r:embed="rId2"/>
          <a:stretch>
            <a:fillRect/>
          </a:stretch>
        </p:blipFill>
        <p:spPr>
          <a:xfrm>
            <a:off x="1668499" y="2582422"/>
            <a:ext cx="5807001" cy="2794027"/>
          </a:xfrm>
          <a:prstGeom prst="rect">
            <a:avLst/>
          </a:prstGeom>
        </p:spPr>
      </p:pic>
      <p:sp>
        <p:nvSpPr>
          <p:cNvPr id="6" name="Footer Placeholder 4">
            <a:extLst>
              <a:ext uri="{FF2B5EF4-FFF2-40B4-BE49-F238E27FC236}">
                <a16:creationId xmlns:a16="http://schemas.microsoft.com/office/drawing/2014/main" id="{118A974A-91BB-D692-83C0-B10DF3AC70F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5944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777872"/>
            <a:ext cx="8297672" cy="3633262"/>
          </a:xfrm>
        </p:spPr>
        <p:txBody>
          <a:bodyPr/>
          <a:lstStyle/>
          <a:p>
            <a:pPr marL="0" indent="0" algn="just">
              <a:spcBef>
                <a:spcPts val="600"/>
              </a:spcBef>
              <a:spcAft>
                <a:spcPts val="600"/>
              </a:spcAft>
              <a:buNone/>
            </a:pP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Control Function Requirements for DERs</a:t>
            </a:r>
          </a:p>
          <a:p>
            <a:pPr algn="just">
              <a:spcBef>
                <a:spcPts val="600"/>
              </a:spcBef>
              <a:spcAft>
                <a:spcPts val="60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Standard 1547 provides suggested values for various set points shown in these figures. </a:t>
            </a:r>
          </a:p>
          <a:p>
            <a:pPr algn="just">
              <a:spcBef>
                <a:spcPts val="600"/>
              </a:spcBef>
              <a:spcAft>
                <a:spcPts val="60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DERs will provide the capabilities of mutually exclusive reactive power control modes listed in this table and will be capable of initiating any of these modes one at a time. </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sp>
        <p:nvSpPr>
          <p:cNvPr id="6" name="Footer Placeholder 4">
            <a:extLst>
              <a:ext uri="{FF2B5EF4-FFF2-40B4-BE49-F238E27FC236}">
                <a16:creationId xmlns:a16="http://schemas.microsoft.com/office/drawing/2014/main" id="{9874A695-E476-FA88-A99D-FFE9A04465AF}"/>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01538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777871"/>
            <a:ext cx="8297672" cy="4937133"/>
          </a:xfrm>
        </p:spPr>
        <p:txBody>
          <a:bodyPr/>
          <a:lstStyle/>
          <a:p>
            <a:pPr marL="0" indent="0" algn="just">
              <a:spcBef>
                <a:spcPts val="600"/>
              </a:spcBef>
              <a:spcAft>
                <a:spcPts val="600"/>
              </a:spcAft>
              <a:buNone/>
            </a:pP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Control Function Requirements for DERs</a:t>
            </a:r>
          </a:p>
          <a:p>
            <a:pPr algn="just">
              <a:spcBef>
                <a:spcPts val="600"/>
              </a:spcBef>
              <a:spcAft>
                <a:spcPts val="6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 operator is responsible for implementing changes to settings and mode selections upon request by the system operator within a specified time. Other control modes mutually agreeable to the DER operator and the system operator can also be implemented.</a:t>
            </a:r>
          </a:p>
          <a:p>
            <a:pPr algn="just">
              <a:spcBef>
                <a:spcPts val="600"/>
              </a:spcBef>
              <a:spcAft>
                <a:spcPts val="6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Irrespective of the type of DER and the selected control mode, DERs supply real power and either supply or absorb reactive power. </a:t>
            </a:r>
          </a:p>
          <a:p>
            <a:pPr algn="just">
              <a:spcBef>
                <a:spcPts val="600"/>
              </a:spcBef>
              <a:spcAft>
                <a:spcPts val="6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Thus, while considering DER as a load, one must consider its real power and reactive power as negative if delivering it, and positive if absorbing it.</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28</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sp>
        <p:nvSpPr>
          <p:cNvPr id="6" name="Footer Placeholder 4">
            <a:extLst>
              <a:ext uri="{FF2B5EF4-FFF2-40B4-BE49-F238E27FC236}">
                <a16:creationId xmlns:a16="http://schemas.microsoft.com/office/drawing/2014/main" id="{9874A695-E476-FA88-A99D-FFE9A04465AF}"/>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82891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906088"/>
            <a:ext cx="8229600" cy="3970712"/>
          </a:xfrm>
        </p:spPr>
        <p:txBody>
          <a:bodyPr/>
          <a:lstStyle/>
          <a:p>
            <a:pPr algn="just">
              <a:spcBef>
                <a:spcPts val="600"/>
              </a:spcBef>
              <a:spcAft>
                <a:spcPts val="60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Since a typical distribution system is unbalanced due to both design and operation, it is imperative that the system's steady‐state performance evaluation or analysis be conducted in three‐phase domain, or to consider each phase separately</a:t>
            </a:r>
          </a:p>
          <a:p>
            <a:pPr algn="just">
              <a:spcBef>
                <a:spcPts val="600"/>
              </a:spcBef>
              <a:spcAft>
                <a:spcPts val="60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It is unlike transmission systems, where usually single‐phase power flow studies are conducted while considering the system to be balanced.</a:t>
            </a:r>
            <a:endParaRPr lang="en-US" sz="32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29</a:t>
            </a:fld>
            <a:endParaRPr lang="en-US"/>
          </a:p>
        </p:txBody>
      </p:sp>
      <p:sp>
        <p:nvSpPr>
          <p:cNvPr id="7" name="Footer Placeholder 4">
            <a:extLst>
              <a:ext uri="{FF2B5EF4-FFF2-40B4-BE49-F238E27FC236}">
                <a16:creationId xmlns:a16="http://schemas.microsoft.com/office/drawing/2014/main" id="{CDE337BE-6466-A9C3-005F-8FB90721CBC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7254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Introduction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517404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300" dirty="0">
                <a:solidFill>
                  <a:schemeClr val="tx1"/>
                </a:solidFill>
                <a:latin typeface="Calibri" panose="020F0502020204030204" pitchFamily="34" charset="0"/>
                <a:cs typeface="Calibri" panose="020F0502020204030204" pitchFamily="34" charset="0"/>
              </a:rPr>
              <a:t>The objective of distribution system analysis is to determine the state of the system including voltages, real and reactive power flow on lines, and losses in the system. </a:t>
            </a:r>
          </a:p>
          <a:p>
            <a:pPr algn="just">
              <a:spcAft>
                <a:spcPts val="1200"/>
              </a:spcAft>
            </a:pPr>
            <a:r>
              <a:rPr lang="en-US" sz="2300" dirty="0">
                <a:solidFill>
                  <a:schemeClr val="tx1"/>
                </a:solidFill>
                <a:latin typeface="Calibri" panose="020F0502020204030204" pitchFamily="34" charset="0"/>
                <a:cs typeface="Calibri" panose="020F0502020204030204" pitchFamily="34" charset="0"/>
              </a:rPr>
              <a:t>This requires modeling all the components in the system such as lines and transformers and their interconnections based on the topology. In addition, models for loads and sources connected to the system are needed. </a:t>
            </a:r>
          </a:p>
          <a:p>
            <a:pPr algn="just">
              <a:spcAft>
                <a:spcPts val="1200"/>
              </a:spcAft>
            </a:pPr>
            <a:r>
              <a:rPr lang="en-US" sz="2300" dirty="0">
                <a:solidFill>
                  <a:schemeClr val="tx1"/>
                </a:solidFill>
                <a:latin typeface="Calibri" panose="020F0502020204030204" pitchFamily="34" charset="0"/>
                <a:cs typeface="Calibri" panose="020F0502020204030204" pitchFamily="34" charset="0"/>
              </a:rPr>
              <a:t>Since distribution system is connected to transmission systems, which are connected to large generators, we model the whole upper level system at the point of coupling as an equivalent source. </a:t>
            </a:r>
          </a:p>
          <a:p>
            <a:pPr algn="just">
              <a:spcAft>
                <a:spcPts val="1200"/>
              </a:spcAft>
            </a:pPr>
            <a:r>
              <a:rPr lang="en-US" sz="2300" dirty="0">
                <a:solidFill>
                  <a:schemeClr val="tx1"/>
                </a:solidFill>
                <a:latin typeface="Calibri" panose="020F0502020204030204" pitchFamily="34" charset="0"/>
                <a:cs typeface="Calibri" panose="020F0502020204030204" pitchFamily="34" charset="0"/>
              </a:rPr>
              <a:t>Distributed energy resources (DERs) directly connected to the distribution system are modeled based on their characteristics.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dirty="0" err="1"/>
              <a:t>ECpE</a:t>
            </a:r>
            <a:r>
              <a:rPr lang="en-US" dirty="0"/>
              <a:t> Department</a:t>
            </a:r>
          </a:p>
        </p:txBody>
      </p:sp>
    </p:spTree>
    <p:extLst>
      <p:ext uri="{BB962C8B-B14F-4D97-AF65-F5344CB8AC3E}">
        <p14:creationId xmlns:p14="http://schemas.microsoft.com/office/powerpoint/2010/main" val="4267213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p:txBody>
          <a:bodyPr/>
          <a:lstStyle/>
          <a:p>
            <a:pPr algn="just">
              <a:spcBef>
                <a:spcPts val="600"/>
              </a:spcBef>
              <a:spcAft>
                <a:spcPts val="600"/>
              </a:spcAft>
            </a:pPr>
            <a:r>
              <a:rPr lang="en-US" sz="2800" dirty="0">
                <a:solidFill>
                  <a:schemeClr val="tx1"/>
                </a:solidFill>
                <a:latin typeface="Calibri" panose="020F0502020204030204" pitchFamily="34" charset="0"/>
                <a:cs typeface="Calibri" panose="020F0502020204030204" pitchFamily="34" charset="0"/>
              </a:rPr>
              <a:t>To facilitate distribution system analysis, various models shown in the table are used for the components of the system.</a:t>
            </a:r>
          </a:p>
          <a:p>
            <a:pPr algn="just">
              <a:spcBef>
                <a:spcPts val="1200"/>
              </a:spcBef>
              <a:spcAft>
                <a:spcPts val="600"/>
              </a:spcAft>
            </a:pPr>
            <a:endParaRPr lang="en-US" sz="1800" dirty="0">
              <a:solidFill>
                <a:schemeClr val="tx1"/>
              </a:solidFill>
            </a:endParaRP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30</a:t>
            </a:fld>
            <a:endParaRPr lang="en-US"/>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08EC5F9F-8ABC-D011-CD3B-F88CB5262FD7}"/>
                  </a:ext>
                </a:extLst>
              </p:cNvPr>
              <p:cNvGraphicFramePr>
                <a:graphicFrameLocks noGrp="1"/>
              </p:cNvGraphicFramePr>
              <p:nvPr>
                <p:extLst>
                  <p:ext uri="{D42A27DB-BD31-4B8C-83A1-F6EECF244321}">
                    <p14:modId xmlns:p14="http://schemas.microsoft.com/office/powerpoint/2010/main" val="3552699966"/>
                  </p:ext>
                </p:extLst>
              </p:nvPr>
            </p:nvGraphicFramePr>
            <p:xfrm>
              <a:off x="752928" y="2594839"/>
              <a:ext cx="7638144" cy="3302727"/>
            </p:xfrm>
            <a:graphic>
              <a:graphicData uri="http://schemas.openxmlformats.org/drawingml/2006/table">
                <a:tbl>
                  <a:tblPr firstRow="1" bandRow="1">
                    <a:tableStyleId>{5940675A-B579-460E-94D1-54222C63F5DA}</a:tableStyleId>
                  </a:tblPr>
                  <a:tblGrid>
                    <a:gridCol w="2151744">
                      <a:extLst>
                        <a:ext uri="{9D8B030D-6E8A-4147-A177-3AD203B41FA5}">
                          <a16:colId xmlns:a16="http://schemas.microsoft.com/office/drawing/2014/main" val="1628161578"/>
                        </a:ext>
                      </a:extLst>
                    </a:gridCol>
                    <a:gridCol w="5486400">
                      <a:extLst>
                        <a:ext uri="{9D8B030D-6E8A-4147-A177-3AD203B41FA5}">
                          <a16:colId xmlns:a16="http://schemas.microsoft.com/office/drawing/2014/main" val="1632285542"/>
                        </a:ext>
                      </a:extLst>
                    </a:gridCol>
                  </a:tblGrid>
                  <a:tr h="399869">
                    <a:tc>
                      <a:txBody>
                        <a:bodyPr/>
                        <a:lstStyle/>
                        <a:p>
                          <a:pPr algn="ctr"/>
                          <a:r>
                            <a:rPr lang="en-US" sz="1800" b="1" dirty="0">
                              <a:latin typeface="Calibri" panose="020F0502020204030204" pitchFamily="34" charset="0"/>
                              <a:cs typeface="Calibri" panose="020F0502020204030204" pitchFamily="34" charset="0"/>
                            </a:rPr>
                            <a:t>Components</a:t>
                          </a:r>
                        </a:p>
                      </a:txBody>
                      <a:tcPr/>
                    </a:tc>
                    <a:tc>
                      <a:txBody>
                        <a:bodyPr/>
                        <a:lstStyle/>
                        <a:p>
                          <a:pPr algn="ctr"/>
                          <a:r>
                            <a:rPr lang="en-US" sz="1800" b="1" dirty="0">
                              <a:latin typeface="Calibri" panose="020F0502020204030204" pitchFamily="34" charset="0"/>
                              <a:cs typeface="Calibri" panose="020F0502020204030204" pitchFamily="34" charset="0"/>
                            </a:rPr>
                            <a:t>Mathematical Model</a:t>
                          </a:r>
                        </a:p>
                      </a:txBody>
                      <a:tcPr/>
                    </a:tc>
                    <a:extLst>
                      <a:ext uri="{0D108BD9-81ED-4DB2-BD59-A6C34878D82A}">
                        <a16:rowId xmlns:a16="http://schemas.microsoft.com/office/drawing/2014/main" val="1204174730"/>
                      </a:ext>
                    </a:extLst>
                  </a:tr>
                  <a:tr h="399869">
                    <a:tc>
                      <a:txBody>
                        <a:bodyPr/>
                        <a:lstStyle/>
                        <a:p>
                          <a:r>
                            <a:rPr lang="en-US" sz="1800" dirty="0">
                              <a:latin typeface="Calibri" panose="020F0502020204030204" pitchFamily="34" charset="0"/>
                              <a:cs typeface="Calibri" panose="020F0502020204030204" pitchFamily="34" charset="0"/>
                            </a:rPr>
                            <a:t>Substation</a:t>
                          </a:r>
                        </a:p>
                      </a:txBody>
                      <a:tcPr/>
                    </a:tc>
                    <a:tc>
                      <a:txBody>
                        <a:bodyPr/>
                        <a:lstStyle/>
                        <a:p>
                          <a:pPr algn="just"/>
                          <a:r>
                            <a:rPr lang="en-US" sz="1800" dirty="0">
                              <a:latin typeface="Calibri" panose="020F0502020204030204" pitchFamily="34" charset="0"/>
                              <a:cs typeface="Calibri" panose="020F0502020204030204" pitchFamily="34" charset="0"/>
                            </a:rPr>
                            <a:t>Infinite source as a reference bus, where voltage magnitude can be controlled using regulators and/or taps on the transformers</a:t>
                          </a:r>
                        </a:p>
                      </a:txBody>
                      <a:tcPr/>
                    </a:tc>
                    <a:extLst>
                      <a:ext uri="{0D108BD9-81ED-4DB2-BD59-A6C34878D82A}">
                        <a16:rowId xmlns:a16="http://schemas.microsoft.com/office/drawing/2014/main" val="1302240435"/>
                      </a:ext>
                    </a:extLst>
                  </a:tr>
                  <a:tr h="399869">
                    <a:tc>
                      <a:txBody>
                        <a:bodyPr/>
                        <a:lstStyle/>
                        <a:p>
                          <a:r>
                            <a:rPr lang="en-US" sz="1800" dirty="0">
                              <a:latin typeface="Calibri" panose="020F0502020204030204" pitchFamily="34" charset="0"/>
                              <a:cs typeface="Calibri" panose="020F0502020204030204" pitchFamily="34" charset="0"/>
                            </a:rPr>
                            <a:t>Feeders and Laterals</a:t>
                          </a:r>
                        </a:p>
                      </a:txBody>
                      <a:tcPr/>
                    </a:tc>
                    <a:tc>
                      <a:txBody>
                        <a:bodyPr/>
                        <a:lstStyle/>
                        <a:p>
                          <a:pPr algn="just"/>
                          <a:r>
                            <a:rPr lang="en-US" sz="1800" dirty="0">
                              <a:latin typeface="Calibri" panose="020F0502020204030204" pitchFamily="34" charset="0"/>
                              <a:cs typeface="Calibri" panose="020F0502020204030204" pitchFamily="34" charset="0"/>
                            </a:rPr>
                            <a:t>Three‐phase series impedance and shunt admittance matrices for each line section. Shunt admittance matrix is included for long underground cable with significant charge currents</a:t>
                          </a:r>
                        </a:p>
                      </a:txBody>
                      <a:tcPr/>
                    </a:tc>
                    <a:extLst>
                      <a:ext uri="{0D108BD9-81ED-4DB2-BD59-A6C34878D82A}">
                        <a16:rowId xmlns:a16="http://schemas.microsoft.com/office/drawing/2014/main" val="4272251518"/>
                      </a:ext>
                    </a:extLst>
                  </a:tr>
                  <a:tr h="399869">
                    <a:tc>
                      <a:txBody>
                        <a:bodyPr/>
                        <a:lstStyle/>
                        <a:p>
                          <a:r>
                            <a:rPr lang="en-US" sz="1800" dirty="0">
                              <a:latin typeface="Calibri" panose="020F0502020204030204" pitchFamily="34" charset="0"/>
                              <a:cs typeface="Calibri" panose="020F0502020204030204" pitchFamily="34" charset="0"/>
                            </a:rPr>
                            <a:t>Load</a:t>
                          </a:r>
                        </a:p>
                      </a:txBody>
                      <a:tcPr/>
                    </a:tc>
                    <a:tc>
                      <a:txBody>
                        <a:bodyPr/>
                        <a:lstStyle/>
                        <a:p>
                          <a:pPr algn="just"/>
                          <a:r>
                            <a:rPr lang="en-US" sz="1800" dirty="0">
                              <a:latin typeface="Calibri" panose="020F0502020204030204" pitchFamily="34" charset="0"/>
                              <a:cs typeface="Calibri" panose="020F0502020204030204" pitchFamily="34" charset="0"/>
                            </a:rPr>
                            <a:t>Complex power </a:t>
                          </a:r>
                          <a14:m>
                            <m:oMath xmlns:m="http://schemas.openxmlformats.org/officeDocument/2006/math">
                              <m:r>
                                <a:rPr lang="en-US" sz="1800" b="0" i="1" kern="1200" smtClean="0">
                                  <a:solidFill>
                                    <a:schemeClr val="tx1"/>
                                  </a:solidFill>
                                  <a:effectLst/>
                                  <a:latin typeface="Cambria Math" panose="02040503050406030204" pitchFamily="18" charset="0"/>
                                  <a:ea typeface="+mn-ea"/>
                                  <a:cs typeface="+mn-cs"/>
                                </a:rPr>
                                <m:t>(</m:t>
                              </m:r>
                              <m:sSubSup>
                                <m:sSubSupPr>
                                  <m:ctrlPr>
                                    <a:rPr lang="en-US" sz="1800" b="0" i="1" kern="1200" smtClean="0">
                                      <a:solidFill>
                                        <a:schemeClr val="tx1"/>
                                      </a:solidFill>
                                      <a:effectLst/>
                                      <a:latin typeface="Cambria Math" panose="02040503050406030204" pitchFamily="18" charset="0"/>
                                      <a:ea typeface="+mn-ea"/>
                                      <a:cs typeface="+mn-cs"/>
                                    </a:rPr>
                                  </m:ctrlPr>
                                </m:sSubSupPr>
                                <m:e>
                                  <m:r>
                                    <a:rPr lang="en-US" sz="1800" b="0" i="1" kern="1200" smtClean="0">
                                      <a:solidFill>
                                        <a:schemeClr val="tx1"/>
                                      </a:solidFill>
                                      <a:effectLst/>
                                      <a:latin typeface="Cambria Math" panose="02040503050406030204" pitchFamily="18" charset="0"/>
                                      <a:ea typeface="+mn-ea"/>
                                      <a:cs typeface="+mn-cs"/>
                                    </a:rPr>
                                    <m:t>𝑃</m:t>
                                  </m:r>
                                </m:e>
                                <m:sub>
                                  <m:r>
                                    <a:rPr lang="en-US" sz="1800" b="0" i="1" kern="1200" smtClean="0">
                                      <a:solidFill>
                                        <a:schemeClr val="tx1"/>
                                      </a:solidFill>
                                      <a:effectLst/>
                                      <a:latin typeface="Cambria Math" panose="02040503050406030204" pitchFamily="18" charset="0"/>
                                      <a:ea typeface="+mn-ea"/>
                                      <a:cs typeface="+mn-cs"/>
                                    </a:rPr>
                                    <m:t>𝑖</m:t>
                                  </m:r>
                                </m:sub>
                                <m:sup>
                                  <m:r>
                                    <a:rPr lang="en-US" sz="1800" b="0" i="1" kern="1200" smtClean="0">
                                      <a:solidFill>
                                        <a:schemeClr val="tx1"/>
                                      </a:solidFill>
                                      <a:effectLst/>
                                      <a:latin typeface="Cambria Math" panose="02040503050406030204" pitchFamily="18" charset="0"/>
                                      <a:ea typeface="+mn-ea"/>
                                      <a:cs typeface="+mn-cs"/>
                                    </a:rPr>
                                    <m:t>𝑎𝑏𝑐</m:t>
                                  </m:r>
                                </m:sup>
                              </m:sSubSup>
                              <m:r>
                                <a:rPr lang="en-US" sz="1800" b="0" i="1" kern="1200" smtClean="0">
                                  <a:solidFill>
                                    <a:schemeClr val="tx1"/>
                                  </a:solidFill>
                                  <a:effectLst/>
                                  <a:latin typeface="Cambria Math" panose="02040503050406030204" pitchFamily="18" charset="0"/>
                                  <a:ea typeface="+mn-ea"/>
                                  <a:cs typeface="+mn-cs"/>
                                </a:rPr>
                                <m:t>+</m:t>
                              </m:r>
                              <m:sSubSup>
                                <m:sSubSupPr>
                                  <m:ctrlPr>
                                    <a:rPr lang="en-US" sz="1800" b="0" i="1" kern="1200" smtClean="0">
                                      <a:solidFill>
                                        <a:schemeClr val="tx1"/>
                                      </a:solidFill>
                                      <a:effectLst/>
                                      <a:latin typeface="Cambria Math" panose="02040503050406030204" pitchFamily="18" charset="0"/>
                                      <a:ea typeface="+mn-ea"/>
                                      <a:cs typeface="+mn-cs"/>
                                    </a:rPr>
                                  </m:ctrlPr>
                                </m:sSubSupPr>
                                <m:e>
                                  <m:r>
                                    <a:rPr lang="en-US" sz="1800" b="0" i="1" kern="1200" smtClean="0">
                                      <a:solidFill>
                                        <a:schemeClr val="tx1"/>
                                      </a:solidFill>
                                      <a:effectLst/>
                                      <a:latin typeface="Cambria Math" panose="02040503050406030204" pitchFamily="18" charset="0"/>
                                      <a:ea typeface="+mn-ea"/>
                                      <a:cs typeface="+mn-cs"/>
                                    </a:rPr>
                                    <m:t>𝑗𝑄</m:t>
                                  </m:r>
                                </m:e>
                                <m:sub>
                                  <m:r>
                                    <a:rPr lang="en-US" sz="1800" b="0" i="1" kern="1200" smtClean="0">
                                      <a:solidFill>
                                        <a:schemeClr val="tx1"/>
                                      </a:solidFill>
                                      <a:effectLst/>
                                      <a:latin typeface="Cambria Math" panose="02040503050406030204" pitchFamily="18" charset="0"/>
                                      <a:ea typeface="+mn-ea"/>
                                      <a:cs typeface="+mn-cs"/>
                                    </a:rPr>
                                    <m:t>𝑖</m:t>
                                  </m:r>
                                </m:sub>
                                <m:sup>
                                  <m:r>
                                    <a:rPr lang="en-US" sz="1800" b="0" i="1" kern="1200" smtClean="0">
                                      <a:solidFill>
                                        <a:schemeClr val="tx1"/>
                                      </a:solidFill>
                                      <a:effectLst/>
                                      <a:latin typeface="Cambria Math" panose="02040503050406030204" pitchFamily="18" charset="0"/>
                                      <a:ea typeface="+mn-ea"/>
                                      <a:cs typeface="+mn-cs"/>
                                    </a:rPr>
                                    <m:t>𝑎𝑏𝑐</m:t>
                                  </m:r>
                                </m:sup>
                              </m:sSubSup>
                              <m:r>
                                <a:rPr lang="en-US" sz="1800" b="0" i="1" kern="1200" smtClean="0">
                                  <a:solidFill>
                                    <a:schemeClr val="tx1"/>
                                  </a:solidFill>
                                  <a:effectLst/>
                                  <a:latin typeface="Cambria Math" panose="02040503050406030204" pitchFamily="18" charset="0"/>
                                  <a:ea typeface="+mn-ea"/>
                                  <a:cs typeface="+mn-cs"/>
                                </a:rPr>
                                <m:t>)</m:t>
                              </m:r>
                            </m:oMath>
                          </a14:m>
                          <a:r>
                            <a:rPr lang="en-US" sz="1800" i="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for each bus</a:t>
                          </a:r>
                          <a:r>
                            <a:rPr lang="en-US" sz="1800" baseline="0" dirty="0">
                              <a:latin typeface="Calibri" panose="020F0502020204030204" pitchFamily="34" charset="0"/>
                              <a:cs typeface="Calibri" panose="020F0502020204030204" pitchFamily="34" charset="0"/>
                            </a:rPr>
                            <a:t> </a:t>
                          </a:r>
                          <a:r>
                            <a:rPr lang="en-US" sz="1800" i="1" baseline="0" dirty="0">
                              <a:latin typeface="Calibri" panose="020F0502020204030204" pitchFamily="34" charset="0"/>
                              <a:cs typeface="Calibri" panose="020F0502020204030204" pitchFamily="34" charset="0"/>
                            </a:rPr>
                            <a:t>i</a:t>
                          </a:r>
                          <a:endParaRPr lang="en-US" sz="1800" i="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08725407"/>
                      </a:ext>
                    </a:extLst>
                  </a:tr>
                  <a:tr h="399869">
                    <a:tc>
                      <a:txBody>
                        <a:bodyPr/>
                        <a:lstStyle/>
                        <a:p>
                          <a:r>
                            <a:rPr lang="en-US" sz="1800" dirty="0">
                              <a:latin typeface="Calibri" panose="020F0502020204030204" pitchFamily="34" charset="0"/>
                              <a:cs typeface="Calibri" panose="020F0502020204030204" pitchFamily="34" charset="0"/>
                            </a:rPr>
                            <a:t>DER</a:t>
                          </a:r>
                        </a:p>
                      </a:txBody>
                      <a:tcPr/>
                    </a:tc>
                    <a:tc>
                      <a:txBody>
                        <a:bodyPr/>
                        <a:lstStyle/>
                        <a:p>
                          <a:pPr marL="0" marR="0" lvl="0" indent="0" algn="just" defTabSz="457189"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Complex power </a:t>
                          </a:r>
                          <a14:m>
                            <m:oMath xmlns:m="http://schemas.openxmlformats.org/officeDocument/2006/math">
                              <m:r>
                                <a:rPr lang="en-US" sz="1800" b="0" i="1" kern="1200" smtClean="0">
                                  <a:solidFill>
                                    <a:schemeClr val="tx1"/>
                                  </a:solidFill>
                                  <a:effectLst/>
                                  <a:latin typeface="Cambria Math" panose="02040503050406030204" pitchFamily="18" charset="0"/>
                                  <a:ea typeface="+mn-ea"/>
                                  <a:cs typeface="+mn-cs"/>
                                </a:rPr>
                                <m:t>(</m:t>
                              </m:r>
                              <m:sSubSup>
                                <m:sSubSupPr>
                                  <m:ctrlPr>
                                    <a:rPr lang="en-US" sz="1800" b="0" i="1" kern="1200" smtClean="0">
                                      <a:solidFill>
                                        <a:schemeClr val="tx1"/>
                                      </a:solidFill>
                                      <a:effectLst/>
                                      <a:latin typeface="Cambria Math" panose="02040503050406030204" pitchFamily="18" charset="0"/>
                                      <a:ea typeface="+mn-ea"/>
                                      <a:cs typeface="+mn-cs"/>
                                    </a:rPr>
                                  </m:ctrlPr>
                                </m:sSubSupPr>
                                <m:e>
                                  <m:r>
                                    <a:rPr lang="en-US" sz="1800" b="0" i="1" kern="1200" smtClean="0">
                                      <a:solidFill>
                                        <a:schemeClr val="tx1"/>
                                      </a:solidFill>
                                      <a:effectLst/>
                                      <a:latin typeface="Cambria Math" panose="02040503050406030204" pitchFamily="18" charset="0"/>
                                      <a:ea typeface="+mn-ea"/>
                                      <a:cs typeface="+mn-cs"/>
                                    </a:rPr>
                                    <m:t>𝑃</m:t>
                                  </m:r>
                                </m:e>
                                <m:sub>
                                  <m:r>
                                    <a:rPr lang="en-US" sz="1800" b="0" i="1" kern="1200" smtClean="0">
                                      <a:solidFill>
                                        <a:schemeClr val="tx1"/>
                                      </a:solidFill>
                                      <a:effectLst/>
                                      <a:latin typeface="Cambria Math" panose="02040503050406030204" pitchFamily="18" charset="0"/>
                                      <a:ea typeface="+mn-ea"/>
                                      <a:cs typeface="+mn-cs"/>
                                    </a:rPr>
                                    <m:t>𝑖</m:t>
                                  </m:r>
                                </m:sub>
                                <m:sup>
                                  <m:r>
                                    <a:rPr lang="en-US" sz="1800" b="0" i="1" kern="1200" smtClean="0">
                                      <a:solidFill>
                                        <a:schemeClr val="tx1"/>
                                      </a:solidFill>
                                      <a:effectLst/>
                                      <a:latin typeface="Cambria Math" panose="02040503050406030204" pitchFamily="18" charset="0"/>
                                      <a:ea typeface="+mn-ea"/>
                                      <a:cs typeface="+mn-cs"/>
                                    </a:rPr>
                                    <m:t>𝑎𝑏𝑐</m:t>
                                  </m:r>
                                </m:sup>
                              </m:sSubSup>
                              <m:r>
                                <a:rPr lang="en-US" sz="1800" b="0" i="1" kern="1200" smtClean="0">
                                  <a:solidFill>
                                    <a:schemeClr val="tx1"/>
                                  </a:solidFill>
                                  <a:effectLst/>
                                  <a:latin typeface="Cambria Math" panose="02040503050406030204" pitchFamily="18" charset="0"/>
                                  <a:ea typeface="+mn-ea"/>
                                  <a:cs typeface="+mn-cs"/>
                                </a:rPr>
                                <m:t>+</m:t>
                              </m:r>
                              <m:sSubSup>
                                <m:sSubSupPr>
                                  <m:ctrlPr>
                                    <a:rPr lang="en-US" sz="1800" b="0" i="1" kern="1200" smtClean="0">
                                      <a:solidFill>
                                        <a:schemeClr val="tx1"/>
                                      </a:solidFill>
                                      <a:effectLst/>
                                      <a:latin typeface="Cambria Math" panose="02040503050406030204" pitchFamily="18" charset="0"/>
                                      <a:ea typeface="+mn-ea"/>
                                      <a:cs typeface="+mn-cs"/>
                                    </a:rPr>
                                  </m:ctrlPr>
                                </m:sSubSupPr>
                                <m:e>
                                  <m:r>
                                    <a:rPr lang="en-US" sz="1800" b="0" i="1" kern="1200" smtClean="0">
                                      <a:solidFill>
                                        <a:schemeClr val="tx1"/>
                                      </a:solidFill>
                                      <a:effectLst/>
                                      <a:latin typeface="Cambria Math" panose="02040503050406030204" pitchFamily="18" charset="0"/>
                                      <a:ea typeface="+mn-ea"/>
                                      <a:cs typeface="+mn-cs"/>
                                    </a:rPr>
                                    <m:t>𝑗𝑄</m:t>
                                  </m:r>
                                </m:e>
                                <m:sub>
                                  <m:r>
                                    <a:rPr lang="en-US" sz="1800" b="0" i="1" kern="1200" smtClean="0">
                                      <a:solidFill>
                                        <a:schemeClr val="tx1"/>
                                      </a:solidFill>
                                      <a:effectLst/>
                                      <a:latin typeface="Cambria Math" panose="02040503050406030204" pitchFamily="18" charset="0"/>
                                      <a:ea typeface="+mn-ea"/>
                                      <a:cs typeface="+mn-cs"/>
                                    </a:rPr>
                                    <m:t>𝑖</m:t>
                                  </m:r>
                                </m:sub>
                                <m:sup>
                                  <m:r>
                                    <a:rPr lang="en-US" sz="1800" b="0" i="1" kern="1200" smtClean="0">
                                      <a:solidFill>
                                        <a:schemeClr val="tx1"/>
                                      </a:solidFill>
                                      <a:effectLst/>
                                      <a:latin typeface="Cambria Math" panose="02040503050406030204" pitchFamily="18" charset="0"/>
                                      <a:ea typeface="+mn-ea"/>
                                      <a:cs typeface="+mn-cs"/>
                                    </a:rPr>
                                    <m:t>𝑎𝑏𝑐</m:t>
                                  </m:r>
                                </m:sup>
                              </m:sSubSup>
                              <m:r>
                                <a:rPr lang="en-US" sz="1800" b="0" i="1" kern="1200" smtClean="0">
                                  <a:solidFill>
                                    <a:schemeClr val="tx1"/>
                                  </a:solidFill>
                                  <a:effectLst/>
                                  <a:latin typeface="Cambria Math" panose="02040503050406030204" pitchFamily="18" charset="0"/>
                                  <a:ea typeface="+mn-ea"/>
                                  <a:cs typeface="+mn-cs"/>
                                </a:rPr>
                                <m:t>)</m:t>
                              </m:r>
                            </m:oMath>
                          </a14:m>
                          <a:r>
                            <a:rPr lang="en-US" sz="1800" i="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for each bus</a:t>
                          </a:r>
                          <a:r>
                            <a:rPr lang="en-US" sz="1800" baseline="0" dirty="0">
                              <a:latin typeface="Calibri" panose="020F0502020204030204" pitchFamily="34" charset="0"/>
                              <a:cs typeface="Calibri" panose="020F0502020204030204" pitchFamily="34" charset="0"/>
                            </a:rPr>
                            <a:t> </a:t>
                          </a:r>
                          <a:r>
                            <a:rPr lang="en-US" sz="1800" i="1" baseline="0" dirty="0">
                              <a:latin typeface="Calibri" panose="020F0502020204030204" pitchFamily="34" charset="0"/>
                              <a:cs typeface="Calibri" panose="020F0502020204030204" pitchFamily="34" charset="0"/>
                            </a:rPr>
                            <a:t>i</a:t>
                          </a:r>
                          <a:endParaRPr lang="en-US" sz="1800" i="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4373938"/>
                      </a:ext>
                    </a:extLst>
                  </a:tr>
                </a:tbl>
              </a:graphicData>
            </a:graphic>
          </p:graphicFrame>
        </mc:Choice>
        <mc:Fallback xmlns="">
          <p:graphicFrame>
            <p:nvGraphicFramePr>
              <p:cNvPr id="6" name="Table 6">
                <a:extLst>
                  <a:ext uri="{FF2B5EF4-FFF2-40B4-BE49-F238E27FC236}">
                    <a16:creationId xmlns:a16="http://schemas.microsoft.com/office/drawing/2014/main" id="{08EC5F9F-8ABC-D011-CD3B-F88CB5262FD7}"/>
                  </a:ext>
                </a:extLst>
              </p:cNvPr>
              <p:cNvGraphicFramePr>
                <a:graphicFrameLocks noGrp="1"/>
              </p:cNvGraphicFramePr>
              <p:nvPr>
                <p:extLst>
                  <p:ext uri="{D42A27DB-BD31-4B8C-83A1-F6EECF244321}">
                    <p14:modId xmlns:p14="http://schemas.microsoft.com/office/powerpoint/2010/main" val="3552699966"/>
                  </p:ext>
                </p:extLst>
              </p:nvPr>
            </p:nvGraphicFramePr>
            <p:xfrm>
              <a:off x="752928" y="2594839"/>
              <a:ext cx="7638144" cy="3302727"/>
            </p:xfrm>
            <a:graphic>
              <a:graphicData uri="http://schemas.openxmlformats.org/drawingml/2006/table">
                <a:tbl>
                  <a:tblPr firstRow="1" bandRow="1">
                    <a:tableStyleId>{5940675A-B579-460E-94D1-54222C63F5DA}</a:tableStyleId>
                  </a:tblPr>
                  <a:tblGrid>
                    <a:gridCol w="2151744">
                      <a:extLst>
                        <a:ext uri="{9D8B030D-6E8A-4147-A177-3AD203B41FA5}">
                          <a16:colId xmlns:a16="http://schemas.microsoft.com/office/drawing/2014/main" val="1628161578"/>
                        </a:ext>
                      </a:extLst>
                    </a:gridCol>
                    <a:gridCol w="5486400">
                      <a:extLst>
                        <a:ext uri="{9D8B030D-6E8A-4147-A177-3AD203B41FA5}">
                          <a16:colId xmlns:a16="http://schemas.microsoft.com/office/drawing/2014/main" val="1632285542"/>
                        </a:ext>
                      </a:extLst>
                    </a:gridCol>
                  </a:tblGrid>
                  <a:tr h="399869">
                    <a:tc>
                      <a:txBody>
                        <a:bodyPr/>
                        <a:lstStyle/>
                        <a:p>
                          <a:pPr algn="ctr"/>
                          <a:r>
                            <a:rPr lang="en-US" sz="1800" b="1" dirty="0">
                              <a:latin typeface="Calibri" panose="020F0502020204030204" pitchFamily="34" charset="0"/>
                              <a:cs typeface="Calibri" panose="020F0502020204030204" pitchFamily="34" charset="0"/>
                            </a:rPr>
                            <a:t>Components</a:t>
                          </a:r>
                        </a:p>
                      </a:txBody>
                      <a:tcPr/>
                    </a:tc>
                    <a:tc>
                      <a:txBody>
                        <a:bodyPr/>
                        <a:lstStyle/>
                        <a:p>
                          <a:pPr algn="ctr"/>
                          <a:r>
                            <a:rPr lang="en-US" sz="1800" b="1" dirty="0">
                              <a:latin typeface="Calibri" panose="020F0502020204030204" pitchFamily="34" charset="0"/>
                              <a:cs typeface="Calibri" panose="020F0502020204030204" pitchFamily="34" charset="0"/>
                            </a:rPr>
                            <a:t>Mathematical Model</a:t>
                          </a:r>
                        </a:p>
                      </a:txBody>
                      <a:tcPr/>
                    </a:tc>
                    <a:extLst>
                      <a:ext uri="{0D108BD9-81ED-4DB2-BD59-A6C34878D82A}">
                        <a16:rowId xmlns:a16="http://schemas.microsoft.com/office/drawing/2014/main" val="1204174730"/>
                      </a:ext>
                    </a:extLst>
                  </a:tr>
                  <a:tr h="914400">
                    <a:tc>
                      <a:txBody>
                        <a:bodyPr/>
                        <a:lstStyle/>
                        <a:p>
                          <a:r>
                            <a:rPr lang="en-US" sz="1800" dirty="0">
                              <a:latin typeface="Calibri" panose="020F0502020204030204" pitchFamily="34" charset="0"/>
                              <a:cs typeface="Calibri" panose="020F0502020204030204" pitchFamily="34" charset="0"/>
                            </a:rPr>
                            <a:t>Substation</a:t>
                          </a:r>
                        </a:p>
                      </a:txBody>
                      <a:tcPr/>
                    </a:tc>
                    <a:tc>
                      <a:txBody>
                        <a:bodyPr/>
                        <a:lstStyle/>
                        <a:p>
                          <a:pPr algn="just"/>
                          <a:r>
                            <a:rPr lang="en-US" sz="1800" dirty="0">
                              <a:latin typeface="Calibri" panose="020F0502020204030204" pitchFamily="34" charset="0"/>
                              <a:cs typeface="Calibri" panose="020F0502020204030204" pitchFamily="34" charset="0"/>
                            </a:rPr>
                            <a:t>Infinite source as a reference bus, where voltage magnitude can be controlled using regulators and/or taps on the transformers</a:t>
                          </a:r>
                        </a:p>
                      </a:txBody>
                      <a:tcPr/>
                    </a:tc>
                    <a:extLst>
                      <a:ext uri="{0D108BD9-81ED-4DB2-BD59-A6C34878D82A}">
                        <a16:rowId xmlns:a16="http://schemas.microsoft.com/office/drawing/2014/main" val="1302240435"/>
                      </a:ext>
                    </a:extLst>
                  </a:tr>
                  <a:tr h="1188720">
                    <a:tc>
                      <a:txBody>
                        <a:bodyPr/>
                        <a:lstStyle/>
                        <a:p>
                          <a:r>
                            <a:rPr lang="en-US" sz="1800" dirty="0">
                              <a:latin typeface="Calibri" panose="020F0502020204030204" pitchFamily="34" charset="0"/>
                              <a:cs typeface="Calibri" panose="020F0502020204030204" pitchFamily="34" charset="0"/>
                            </a:rPr>
                            <a:t>Feeders and Laterals</a:t>
                          </a:r>
                        </a:p>
                      </a:txBody>
                      <a:tcPr/>
                    </a:tc>
                    <a:tc>
                      <a:txBody>
                        <a:bodyPr/>
                        <a:lstStyle/>
                        <a:p>
                          <a:pPr algn="just"/>
                          <a:r>
                            <a:rPr lang="en-US" sz="1800" dirty="0">
                              <a:latin typeface="Calibri" panose="020F0502020204030204" pitchFamily="34" charset="0"/>
                              <a:cs typeface="Calibri" panose="020F0502020204030204" pitchFamily="34" charset="0"/>
                            </a:rPr>
                            <a:t>Three‐phase series impedance and shunt admittance matrices for each line section. Shunt admittance matrix is included for long underground cable with significant charge currents</a:t>
                          </a:r>
                        </a:p>
                      </a:txBody>
                      <a:tcPr/>
                    </a:tc>
                    <a:extLst>
                      <a:ext uri="{0D108BD9-81ED-4DB2-BD59-A6C34878D82A}">
                        <a16:rowId xmlns:a16="http://schemas.microsoft.com/office/drawing/2014/main" val="4272251518"/>
                      </a:ext>
                    </a:extLst>
                  </a:tr>
                  <a:tr h="399869">
                    <a:tc>
                      <a:txBody>
                        <a:bodyPr/>
                        <a:lstStyle/>
                        <a:p>
                          <a:r>
                            <a:rPr lang="en-US" sz="1800" dirty="0">
                              <a:latin typeface="Calibri" panose="020F0502020204030204" pitchFamily="34" charset="0"/>
                              <a:cs typeface="Calibri" panose="020F0502020204030204" pitchFamily="34" charset="0"/>
                            </a:rPr>
                            <a:t>Load</a:t>
                          </a:r>
                        </a:p>
                      </a:txBody>
                      <a:tcPr/>
                    </a:tc>
                    <a:tc>
                      <a:txBody>
                        <a:bodyPr/>
                        <a:lstStyle/>
                        <a:p>
                          <a:endParaRPr lang="en-US"/>
                        </a:p>
                      </a:txBody>
                      <a:tcPr>
                        <a:blipFill>
                          <a:blip r:embed="rId2"/>
                          <a:stretch>
                            <a:fillRect l="-39290" t="-641538" r="-222" b="-123077"/>
                          </a:stretch>
                        </a:blipFill>
                      </a:tcPr>
                    </a:tc>
                    <a:extLst>
                      <a:ext uri="{0D108BD9-81ED-4DB2-BD59-A6C34878D82A}">
                        <a16:rowId xmlns:a16="http://schemas.microsoft.com/office/drawing/2014/main" val="1808725407"/>
                      </a:ext>
                    </a:extLst>
                  </a:tr>
                  <a:tr h="399869">
                    <a:tc>
                      <a:txBody>
                        <a:bodyPr/>
                        <a:lstStyle/>
                        <a:p>
                          <a:r>
                            <a:rPr lang="en-US" sz="1800" dirty="0">
                              <a:latin typeface="Calibri" panose="020F0502020204030204" pitchFamily="34" charset="0"/>
                              <a:cs typeface="Calibri" panose="020F0502020204030204" pitchFamily="34" charset="0"/>
                            </a:rPr>
                            <a:t>DER</a:t>
                          </a:r>
                        </a:p>
                      </a:txBody>
                      <a:tcPr/>
                    </a:tc>
                    <a:tc>
                      <a:txBody>
                        <a:bodyPr/>
                        <a:lstStyle/>
                        <a:p>
                          <a:endParaRPr lang="en-US"/>
                        </a:p>
                      </a:txBody>
                      <a:tcPr>
                        <a:blipFill>
                          <a:blip r:embed="rId2"/>
                          <a:stretch>
                            <a:fillRect l="-39290" t="-730303" r="-222" b="-21212"/>
                          </a:stretch>
                        </a:blipFill>
                      </a:tcPr>
                    </a:tc>
                    <a:extLst>
                      <a:ext uri="{0D108BD9-81ED-4DB2-BD59-A6C34878D82A}">
                        <a16:rowId xmlns:a16="http://schemas.microsoft.com/office/drawing/2014/main" val="94373938"/>
                      </a:ext>
                    </a:extLst>
                  </a:tr>
                </a:tbl>
              </a:graphicData>
            </a:graphic>
          </p:graphicFrame>
        </mc:Fallback>
      </mc:AlternateContent>
      <p:sp>
        <p:nvSpPr>
          <p:cNvPr id="7" name="Footer Placeholder 4">
            <a:extLst>
              <a:ext uri="{FF2B5EF4-FFF2-40B4-BE49-F238E27FC236}">
                <a16:creationId xmlns:a16="http://schemas.microsoft.com/office/drawing/2014/main" id="{CDE337BE-6466-A9C3-005F-8FB90721CBC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90055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2848019"/>
                <a:ext cx="8229600" cy="3049547"/>
              </a:xfrm>
            </p:spPr>
            <p:txBody>
              <a:bodyPr/>
              <a:lstStyle/>
              <a:p>
                <a:pPr marL="57147" indent="0" algn="just">
                  <a:spcBef>
                    <a:spcPts val="600"/>
                  </a:spcBef>
                  <a:buNone/>
                </a:pPr>
                <a:r>
                  <a:rPr lang="en-US" sz="2100" b="1" dirty="0">
                    <a:solidFill>
                      <a:srgbClr val="FF0000"/>
                    </a:solidFill>
                    <a:latin typeface="Calibri" panose="020F0502020204030204" pitchFamily="34" charset="0"/>
                    <a:ea typeface="Geneva" charset="-128"/>
                    <a:cs typeface="Calibri" panose="020F0502020204030204" pitchFamily="34" charset="0"/>
                  </a:rPr>
                  <a:t>5.1 Line Model</a:t>
                </a:r>
                <a:endParaRPr lang="en-US" sz="2100" b="1" dirty="0">
                  <a:solidFill>
                    <a:srgbClr val="FF0000"/>
                  </a:solidFill>
                  <a:latin typeface="Calibri" panose="020F0502020204030204" pitchFamily="34" charset="0"/>
                  <a:cs typeface="Calibri" panose="020F0502020204030204" pitchFamily="34" charset="0"/>
                </a:endParaRPr>
              </a:p>
              <a:p>
                <a:pPr marL="457197" indent="-400050" algn="just">
                  <a:spcBef>
                    <a:spcPts val="600"/>
                  </a:spcBef>
                </a:pPr>
                <a:r>
                  <a:rPr lang="en-US" sz="2100" dirty="0">
                    <a:solidFill>
                      <a:schemeClr val="tx1"/>
                    </a:solidFill>
                    <a:latin typeface="Calibri" panose="020F0502020204030204" pitchFamily="34" charset="0"/>
                    <a:cs typeface="Calibri" panose="020F0502020204030204" pitchFamily="34" charset="0"/>
                  </a:rPr>
                  <a:t>The above figure shows the schematic of a three- phase line connected between buses </a:t>
                </a:r>
                <a:r>
                  <a:rPr lang="en-US" sz="2100" i="1" dirty="0">
                    <a:solidFill>
                      <a:schemeClr val="tx1"/>
                    </a:solidFill>
                    <a:latin typeface="Calibri" panose="020F0502020204030204" pitchFamily="34" charset="0"/>
                    <a:cs typeface="Calibri" panose="020F0502020204030204" pitchFamily="34" charset="0"/>
                  </a:rPr>
                  <a:t>i</a:t>
                </a:r>
                <a:r>
                  <a:rPr lang="en-US" sz="2100" dirty="0">
                    <a:solidFill>
                      <a:schemeClr val="tx1"/>
                    </a:solidFill>
                    <a:latin typeface="Calibri" panose="020F0502020204030204" pitchFamily="34" charset="0"/>
                    <a:cs typeface="Calibri" panose="020F0502020204030204" pitchFamily="34" charset="0"/>
                  </a:rPr>
                  <a:t> and </a:t>
                </a:r>
                <a:r>
                  <a:rPr lang="en-US" sz="2100" i="1" dirty="0">
                    <a:solidFill>
                      <a:schemeClr val="tx1"/>
                    </a:solidFill>
                    <a:latin typeface="Calibri" panose="020F0502020204030204" pitchFamily="34" charset="0"/>
                    <a:cs typeface="Calibri" panose="020F0502020204030204" pitchFamily="34" charset="0"/>
                  </a:rPr>
                  <a:t>j</a:t>
                </a:r>
                <a:r>
                  <a:rPr lang="en-US" sz="2100" dirty="0">
                    <a:solidFill>
                      <a:schemeClr val="tx1"/>
                    </a:solidFill>
                    <a:latin typeface="Calibri" panose="020F0502020204030204" pitchFamily="34" charset="0"/>
                    <a:cs typeface="Calibri" panose="020F0502020204030204" pitchFamily="34" charset="0"/>
                  </a:rPr>
                  <a:t>.</a:t>
                </a:r>
              </a:p>
              <a:p>
                <a:pPr marL="457197" indent="-400050" algn="just">
                  <a:spcBef>
                    <a:spcPts val="600"/>
                  </a:spcBef>
                </a:pPr>
                <a:r>
                  <a:rPr lang="en-US" sz="2100" dirty="0">
                    <a:solidFill>
                      <a:schemeClr val="tx1"/>
                    </a:solidFill>
                    <a:latin typeface="Calibri" panose="020F0502020204030204" pitchFamily="34" charset="0"/>
                    <a:cs typeface="Calibri" panose="020F0502020204030204" pitchFamily="34" charset="0"/>
                  </a:rPr>
                  <a:t>For simplicity, only the series impedance of the line (</a:t>
                </a:r>
                <a14:m>
                  <m:oMath xmlns:m="http://schemas.openxmlformats.org/officeDocument/2006/math">
                    <m:sSubSup>
                      <m:sSubSupPr>
                        <m:ctrlPr>
                          <a:rPr lang="en-US" sz="2100" b="0" i="1" kern="1200" smtClean="0">
                            <a:solidFill>
                              <a:schemeClr val="tx1"/>
                            </a:solidFill>
                            <a:effectLst/>
                            <a:latin typeface="Cambria Math" panose="02040503050406030204" pitchFamily="18" charset="0"/>
                          </a:rPr>
                        </m:ctrlPr>
                      </m:sSubSupPr>
                      <m:e>
                        <m:r>
                          <a:rPr lang="en-US" sz="2100" b="0" i="1" kern="1200" smtClean="0">
                            <a:solidFill>
                              <a:schemeClr val="tx1"/>
                            </a:solidFill>
                            <a:effectLst/>
                            <a:latin typeface="Cambria Math" panose="02040503050406030204" pitchFamily="18" charset="0"/>
                          </a:rPr>
                          <m:t>𝑍</m:t>
                        </m:r>
                      </m:e>
                      <m:sub>
                        <m:r>
                          <a:rPr lang="en-US" sz="2100" b="0" i="1" kern="1200" smtClean="0">
                            <a:solidFill>
                              <a:schemeClr val="tx1"/>
                            </a:solidFill>
                            <a:effectLst/>
                            <a:latin typeface="Cambria Math" panose="02040503050406030204" pitchFamily="18" charset="0"/>
                          </a:rPr>
                          <m:t>𝑖𝑗</m:t>
                        </m:r>
                      </m:sub>
                      <m:sup>
                        <m:r>
                          <a:rPr lang="en-US" sz="2100" b="0" i="1" kern="1200" smtClean="0">
                            <a:solidFill>
                              <a:schemeClr val="tx1"/>
                            </a:solidFill>
                            <a:effectLst/>
                            <a:latin typeface="Cambria Math" panose="02040503050406030204" pitchFamily="18" charset="0"/>
                          </a:rPr>
                          <m:t>𝑎𝑏𝑐</m:t>
                        </m:r>
                      </m:sup>
                    </m:sSubSup>
                  </m:oMath>
                </a14:m>
                <a:r>
                  <a:rPr lang="en-US" sz="2100" dirty="0">
                    <a:solidFill>
                      <a:schemeClr val="tx1"/>
                    </a:solidFill>
                    <a:latin typeface="Calibri" panose="020F0502020204030204" pitchFamily="34" charset="0"/>
                    <a:cs typeface="Calibri" panose="020F0502020204030204" pitchFamily="34" charset="0"/>
                  </a:rPr>
                  <a:t>) is shown.</a:t>
                </a:r>
              </a:p>
              <a:p>
                <a:pPr marL="457197" indent="-400050" algn="just">
                  <a:spcBef>
                    <a:spcPts val="600"/>
                  </a:spcBef>
                </a:pPr>
                <a14:m>
                  <m:oMath xmlns:m="http://schemas.openxmlformats.org/officeDocument/2006/math">
                    <m:sSubSup>
                      <m:sSubSupPr>
                        <m:ctrlPr>
                          <a:rPr lang="en-US" sz="2100" b="0" i="1" kern="1200" smtClean="0">
                            <a:solidFill>
                              <a:schemeClr val="tx1"/>
                            </a:solidFill>
                            <a:effectLst/>
                            <a:latin typeface="Cambria Math" panose="02040503050406030204" pitchFamily="18" charset="0"/>
                          </a:rPr>
                        </m:ctrlPr>
                      </m:sSubSupPr>
                      <m:e>
                        <m:r>
                          <a:rPr lang="en-US" sz="2100" b="0" i="1" kern="1200" smtClean="0">
                            <a:solidFill>
                              <a:schemeClr val="tx1"/>
                            </a:solidFill>
                            <a:effectLst/>
                            <a:latin typeface="Cambria Math" panose="02040503050406030204" pitchFamily="18" charset="0"/>
                          </a:rPr>
                          <m:t>𝑉</m:t>
                        </m:r>
                      </m:e>
                      <m:sub>
                        <m:r>
                          <a:rPr lang="en-US" sz="2100" b="0" i="1" kern="1200" smtClean="0">
                            <a:solidFill>
                              <a:schemeClr val="tx1"/>
                            </a:solidFill>
                            <a:effectLst/>
                            <a:latin typeface="Cambria Math" panose="02040503050406030204" pitchFamily="18" charset="0"/>
                          </a:rPr>
                          <m:t>𝑖</m:t>
                        </m:r>
                      </m:sub>
                      <m:sup>
                        <m:r>
                          <a:rPr lang="en-US" sz="2100" b="0" i="1" kern="1200" smtClean="0">
                            <a:solidFill>
                              <a:schemeClr val="tx1"/>
                            </a:solidFill>
                            <a:effectLst/>
                            <a:latin typeface="Cambria Math" panose="02040503050406030204" pitchFamily="18" charset="0"/>
                          </a:rPr>
                          <m:t>𝑎𝑏𝑐</m:t>
                        </m:r>
                      </m:sup>
                    </m:sSubSup>
                  </m:oMath>
                </a14:m>
                <a:r>
                  <a:rPr lang="en-US" sz="21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sSubSup>
                      <m:sSubSupPr>
                        <m:ctrlPr>
                          <a:rPr lang="en-US" sz="2100" i="1" kern="1200">
                            <a:solidFill>
                              <a:schemeClr val="tx1"/>
                            </a:solidFill>
                            <a:latin typeface="Cambria Math" panose="02040503050406030204" pitchFamily="18" charset="0"/>
                          </a:rPr>
                        </m:ctrlPr>
                      </m:sSubSupPr>
                      <m:e>
                        <m:r>
                          <a:rPr lang="en-US" sz="2100" i="1" kern="1200">
                            <a:solidFill>
                              <a:schemeClr val="tx1"/>
                            </a:solidFill>
                            <a:latin typeface="Cambria Math" panose="02040503050406030204" pitchFamily="18" charset="0"/>
                          </a:rPr>
                          <m:t>𝑉</m:t>
                        </m:r>
                      </m:e>
                      <m:sub>
                        <m:r>
                          <a:rPr lang="en-US" sz="2100" b="0" i="1" kern="1200" smtClean="0">
                            <a:solidFill>
                              <a:schemeClr val="tx1"/>
                            </a:solidFill>
                            <a:latin typeface="Cambria Math" panose="02040503050406030204" pitchFamily="18" charset="0"/>
                          </a:rPr>
                          <m:t>𝑗</m:t>
                        </m:r>
                      </m:sub>
                      <m:sup>
                        <m:r>
                          <a:rPr lang="en-US" sz="2100" i="1" kern="1200">
                            <a:solidFill>
                              <a:schemeClr val="tx1"/>
                            </a:solidFill>
                            <a:latin typeface="Cambria Math" panose="02040503050406030204" pitchFamily="18" charset="0"/>
                          </a:rPr>
                          <m:t>𝑎𝑏𝑐</m:t>
                        </m:r>
                      </m:sup>
                    </m:sSubSup>
                  </m:oMath>
                </a14:m>
                <a:r>
                  <a:rPr lang="en-US" sz="2100" dirty="0">
                    <a:solidFill>
                      <a:schemeClr val="tx1"/>
                    </a:solidFill>
                    <a:latin typeface="Calibri" panose="020F0502020204030204" pitchFamily="34" charset="0"/>
                    <a:cs typeface="Calibri" panose="020F0502020204030204" pitchFamily="34" charset="0"/>
                  </a:rPr>
                  <a:t> is the vector of phase </a:t>
                </a:r>
                <a:r>
                  <a:rPr lang="en-US" sz="2100" i="1" dirty="0">
                    <a:solidFill>
                      <a:schemeClr val="tx1"/>
                    </a:solidFill>
                    <a:latin typeface="Calibri" panose="020F0502020204030204" pitchFamily="34" charset="0"/>
                    <a:cs typeface="Calibri" panose="020F0502020204030204" pitchFamily="34" charset="0"/>
                  </a:rPr>
                  <a:t>a</a:t>
                </a:r>
                <a:r>
                  <a:rPr lang="en-US" sz="2100" dirty="0">
                    <a:solidFill>
                      <a:schemeClr val="tx1"/>
                    </a:solidFill>
                    <a:latin typeface="Calibri" panose="020F0502020204030204" pitchFamily="34" charset="0"/>
                    <a:cs typeface="Calibri" panose="020F0502020204030204" pitchFamily="34" charset="0"/>
                  </a:rPr>
                  <a:t>, </a:t>
                </a:r>
                <a:r>
                  <a:rPr lang="en-US" sz="2100" i="1" dirty="0">
                    <a:solidFill>
                      <a:schemeClr val="tx1"/>
                    </a:solidFill>
                    <a:latin typeface="Calibri" panose="020F0502020204030204" pitchFamily="34" charset="0"/>
                    <a:cs typeface="Calibri" panose="020F0502020204030204" pitchFamily="34" charset="0"/>
                  </a:rPr>
                  <a:t>b</a:t>
                </a:r>
                <a:r>
                  <a:rPr lang="en-US" sz="2100" dirty="0">
                    <a:solidFill>
                      <a:schemeClr val="tx1"/>
                    </a:solidFill>
                    <a:latin typeface="Calibri" panose="020F0502020204030204" pitchFamily="34" charset="0"/>
                    <a:cs typeface="Calibri" panose="020F0502020204030204" pitchFamily="34" charset="0"/>
                  </a:rPr>
                  <a:t>, and </a:t>
                </a:r>
                <a:r>
                  <a:rPr lang="en-US" sz="2100" i="1" dirty="0">
                    <a:solidFill>
                      <a:schemeClr val="tx1"/>
                    </a:solidFill>
                    <a:latin typeface="Calibri" panose="020F0502020204030204" pitchFamily="34" charset="0"/>
                    <a:cs typeface="Calibri" panose="020F0502020204030204" pitchFamily="34" charset="0"/>
                  </a:rPr>
                  <a:t>c</a:t>
                </a:r>
                <a:r>
                  <a:rPr lang="en-US" sz="2100" dirty="0">
                    <a:solidFill>
                      <a:schemeClr val="tx1"/>
                    </a:solidFill>
                    <a:latin typeface="Calibri" panose="020F0502020204030204" pitchFamily="34" charset="0"/>
                    <a:cs typeface="Calibri" panose="020F0502020204030204" pitchFamily="34" charset="0"/>
                  </a:rPr>
                  <a:t> voltages at bus </a:t>
                </a:r>
                <a:r>
                  <a:rPr lang="en-US" sz="2100" i="1" dirty="0">
                    <a:solidFill>
                      <a:schemeClr val="tx1"/>
                    </a:solidFill>
                    <a:latin typeface="Calibri" panose="020F0502020204030204" pitchFamily="34" charset="0"/>
                    <a:cs typeface="Calibri" panose="020F0502020204030204" pitchFamily="34" charset="0"/>
                  </a:rPr>
                  <a:t>i</a:t>
                </a:r>
                <a:r>
                  <a:rPr lang="en-US" sz="2100" dirty="0">
                    <a:solidFill>
                      <a:schemeClr val="tx1"/>
                    </a:solidFill>
                    <a:latin typeface="Calibri" panose="020F0502020204030204" pitchFamily="34" charset="0"/>
                    <a:cs typeface="Calibri" panose="020F0502020204030204" pitchFamily="34" charset="0"/>
                  </a:rPr>
                  <a:t> and bus </a:t>
                </a:r>
                <a:r>
                  <a:rPr lang="en-US" sz="2100" i="1" dirty="0">
                    <a:solidFill>
                      <a:schemeClr val="tx1"/>
                    </a:solidFill>
                    <a:latin typeface="Calibri" panose="020F0502020204030204" pitchFamily="34" charset="0"/>
                    <a:cs typeface="Calibri" panose="020F0502020204030204" pitchFamily="34" charset="0"/>
                  </a:rPr>
                  <a:t>j</a:t>
                </a:r>
                <a:r>
                  <a:rPr lang="en-US" sz="2100" dirty="0">
                    <a:solidFill>
                      <a:schemeClr val="tx1"/>
                    </a:solidFill>
                    <a:latin typeface="Calibri" panose="020F0502020204030204" pitchFamily="34" charset="0"/>
                    <a:cs typeface="Calibri" panose="020F0502020204030204" pitchFamily="34" charset="0"/>
                  </a:rPr>
                  <a:t> respectively,</a:t>
                </a:r>
              </a:p>
              <a:p>
                <a:pPr marL="457197" indent="-400050" algn="just">
                  <a:spcBef>
                    <a:spcPts val="600"/>
                  </a:spcBef>
                </a:pPr>
                <a14:m>
                  <m:oMath xmlns:m="http://schemas.openxmlformats.org/officeDocument/2006/math">
                    <m:sSubSup>
                      <m:sSubSupPr>
                        <m:ctrlPr>
                          <a:rPr lang="en-US" sz="2100" b="0" i="1" kern="1200" smtClean="0">
                            <a:solidFill>
                              <a:schemeClr val="tx1"/>
                            </a:solidFill>
                            <a:effectLst/>
                            <a:latin typeface="Cambria Math" panose="02040503050406030204" pitchFamily="18" charset="0"/>
                          </a:rPr>
                        </m:ctrlPr>
                      </m:sSubSupPr>
                      <m:e>
                        <m:r>
                          <a:rPr lang="en-US" sz="2100" b="0" i="1" kern="1200" smtClean="0">
                            <a:solidFill>
                              <a:schemeClr val="tx1"/>
                            </a:solidFill>
                            <a:effectLst/>
                            <a:latin typeface="Cambria Math" panose="02040503050406030204" pitchFamily="18" charset="0"/>
                          </a:rPr>
                          <m:t>𝐼</m:t>
                        </m:r>
                      </m:e>
                      <m:sub>
                        <m:r>
                          <a:rPr lang="en-US" sz="2100" b="0" i="1" kern="1200" smtClean="0">
                            <a:solidFill>
                              <a:schemeClr val="tx1"/>
                            </a:solidFill>
                            <a:effectLst/>
                            <a:latin typeface="Cambria Math" panose="02040503050406030204" pitchFamily="18" charset="0"/>
                          </a:rPr>
                          <m:t>𝑖𝑗</m:t>
                        </m:r>
                      </m:sub>
                      <m:sup>
                        <m:r>
                          <a:rPr lang="en-US" sz="2100" b="0" i="1" kern="1200" smtClean="0">
                            <a:solidFill>
                              <a:schemeClr val="tx1"/>
                            </a:solidFill>
                            <a:effectLst/>
                            <a:latin typeface="Cambria Math" panose="02040503050406030204" pitchFamily="18" charset="0"/>
                          </a:rPr>
                          <m:t>𝑎𝑏𝑐</m:t>
                        </m:r>
                      </m:sup>
                    </m:sSubSup>
                  </m:oMath>
                </a14:m>
                <a:r>
                  <a:rPr lang="en-US" sz="2100" dirty="0">
                    <a:solidFill>
                      <a:schemeClr val="tx1"/>
                    </a:solidFill>
                    <a:latin typeface="Calibri" panose="020F0502020204030204" pitchFamily="34" charset="0"/>
                    <a:cs typeface="Calibri" panose="020F0502020204030204" pitchFamily="34" charset="0"/>
                  </a:rPr>
                  <a:t> is the vector of currents flowing in phases </a:t>
                </a:r>
                <a:r>
                  <a:rPr lang="en-US" sz="2100" i="1" dirty="0">
                    <a:solidFill>
                      <a:schemeClr val="tx1"/>
                    </a:solidFill>
                    <a:latin typeface="Calibri" panose="020F0502020204030204" pitchFamily="34" charset="0"/>
                    <a:cs typeface="Calibri" panose="020F0502020204030204" pitchFamily="34" charset="0"/>
                  </a:rPr>
                  <a:t>a</a:t>
                </a:r>
                <a:r>
                  <a:rPr lang="en-US" sz="2100" dirty="0">
                    <a:solidFill>
                      <a:schemeClr val="tx1"/>
                    </a:solidFill>
                    <a:latin typeface="Calibri" panose="020F0502020204030204" pitchFamily="34" charset="0"/>
                    <a:cs typeface="Calibri" panose="020F0502020204030204" pitchFamily="34" charset="0"/>
                  </a:rPr>
                  <a:t>, </a:t>
                </a:r>
                <a:r>
                  <a:rPr lang="en-US" sz="2100" i="1" dirty="0">
                    <a:solidFill>
                      <a:schemeClr val="tx1"/>
                    </a:solidFill>
                    <a:latin typeface="Calibri" panose="020F0502020204030204" pitchFamily="34" charset="0"/>
                    <a:cs typeface="Calibri" panose="020F0502020204030204" pitchFamily="34" charset="0"/>
                  </a:rPr>
                  <a:t>b</a:t>
                </a:r>
                <a:r>
                  <a:rPr lang="en-US" sz="2100" dirty="0">
                    <a:solidFill>
                      <a:schemeClr val="tx1"/>
                    </a:solidFill>
                    <a:latin typeface="Calibri" panose="020F0502020204030204" pitchFamily="34" charset="0"/>
                    <a:cs typeface="Calibri" panose="020F0502020204030204" pitchFamily="34" charset="0"/>
                  </a:rPr>
                  <a:t>, and </a:t>
                </a:r>
                <a:r>
                  <a:rPr lang="en-US" sz="2100" i="1" dirty="0">
                    <a:solidFill>
                      <a:schemeClr val="tx1"/>
                    </a:solidFill>
                    <a:latin typeface="Calibri" panose="020F0502020204030204" pitchFamily="34" charset="0"/>
                    <a:cs typeface="Calibri" panose="020F0502020204030204" pitchFamily="34" charset="0"/>
                  </a:rPr>
                  <a:t>c</a:t>
                </a:r>
                <a:r>
                  <a:rPr lang="en-US" sz="2100" dirty="0">
                    <a:solidFill>
                      <a:schemeClr val="tx1"/>
                    </a:solidFill>
                    <a:latin typeface="Calibri" panose="020F0502020204030204" pitchFamily="34" charset="0"/>
                    <a:cs typeface="Calibri" panose="020F0502020204030204" pitchFamily="34" charset="0"/>
                  </a:rPr>
                  <a:t> voltages from bus </a:t>
                </a:r>
                <a:r>
                  <a:rPr lang="en-US" sz="2100" i="1" dirty="0">
                    <a:solidFill>
                      <a:schemeClr val="tx1"/>
                    </a:solidFill>
                    <a:latin typeface="Calibri" panose="020F0502020204030204" pitchFamily="34" charset="0"/>
                    <a:cs typeface="Calibri" panose="020F0502020204030204" pitchFamily="34" charset="0"/>
                  </a:rPr>
                  <a:t>i</a:t>
                </a:r>
                <a:r>
                  <a:rPr lang="en-US" sz="2100" dirty="0">
                    <a:solidFill>
                      <a:schemeClr val="tx1"/>
                    </a:solidFill>
                    <a:latin typeface="Calibri" panose="020F0502020204030204" pitchFamily="34" charset="0"/>
                    <a:cs typeface="Calibri" panose="020F0502020204030204" pitchFamily="34" charset="0"/>
                  </a:rPr>
                  <a:t> to  </a:t>
                </a:r>
                <a:r>
                  <a:rPr lang="en-US" sz="2100" i="1" dirty="0">
                    <a:solidFill>
                      <a:schemeClr val="tx1"/>
                    </a:solidFill>
                    <a:latin typeface="Calibri" panose="020F0502020204030204" pitchFamily="34" charset="0"/>
                    <a:cs typeface="Calibri" panose="020F0502020204030204" pitchFamily="34" charset="0"/>
                  </a:rPr>
                  <a:t>j </a:t>
                </a:r>
                <a:r>
                  <a:rPr lang="en-US" sz="2100" dirty="0">
                    <a:solidFill>
                      <a:schemeClr val="tx1"/>
                    </a:solidFill>
                    <a:latin typeface="Calibri" panose="020F0502020204030204" pitchFamily="34" charset="0"/>
                    <a:cs typeface="Calibri" panose="020F0502020204030204" pitchFamily="34" charset="0"/>
                  </a:rPr>
                  <a:t>of the line. </a:t>
                </a: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2848019"/>
                <a:ext cx="8229600" cy="3049547"/>
              </a:xfrm>
              <a:blipFill>
                <a:blip r:embed="rId2"/>
                <a:stretch>
                  <a:fillRect l="-222" t="-1200" r="-889" b="-720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31</a:t>
            </a:fld>
            <a:endParaRPr lang="en-US"/>
          </a:p>
        </p:txBody>
      </p:sp>
      <p:pic>
        <p:nvPicPr>
          <p:cNvPr id="8" name="Picture 7">
            <a:extLst>
              <a:ext uri="{FF2B5EF4-FFF2-40B4-BE49-F238E27FC236}">
                <a16:creationId xmlns:a16="http://schemas.microsoft.com/office/drawing/2014/main" id="{67805A60-EC42-4A0E-1679-6B40EB53521E}"/>
              </a:ext>
            </a:extLst>
          </p:cNvPr>
          <p:cNvPicPr>
            <a:picLocks noChangeAspect="1"/>
          </p:cNvPicPr>
          <p:nvPr/>
        </p:nvPicPr>
        <p:blipFill>
          <a:blip r:embed="rId3"/>
          <a:stretch>
            <a:fillRect/>
          </a:stretch>
        </p:blipFill>
        <p:spPr>
          <a:xfrm>
            <a:off x="2449986" y="777871"/>
            <a:ext cx="4244028" cy="1707438"/>
          </a:xfrm>
          <a:prstGeom prst="rect">
            <a:avLst/>
          </a:prstGeom>
        </p:spPr>
      </p:pic>
      <p:sp>
        <p:nvSpPr>
          <p:cNvPr id="9" name="TextBox 8">
            <a:extLst>
              <a:ext uri="{FF2B5EF4-FFF2-40B4-BE49-F238E27FC236}">
                <a16:creationId xmlns:a16="http://schemas.microsoft.com/office/drawing/2014/main" id="{39A8B4A4-C4BD-27BB-B4DD-1963C95F6228}"/>
              </a:ext>
            </a:extLst>
          </p:cNvPr>
          <p:cNvSpPr txBox="1"/>
          <p:nvPr/>
        </p:nvSpPr>
        <p:spPr>
          <a:xfrm>
            <a:off x="2092733" y="2485309"/>
            <a:ext cx="520969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Schematic of a three-phase line connected between buses </a:t>
            </a:r>
            <a:r>
              <a:rPr lang="en-US" sz="1400" i="1" dirty="0">
                <a:latin typeface="Calibri" panose="020F0502020204030204" pitchFamily="34" charset="0"/>
                <a:cs typeface="Calibri" panose="020F0502020204030204" pitchFamily="34" charset="0"/>
              </a:rPr>
              <a:t>i</a:t>
            </a:r>
            <a:r>
              <a:rPr lang="en-US" sz="1400" dirty="0">
                <a:latin typeface="Calibri" panose="020F0502020204030204" pitchFamily="34" charset="0"/>
                <a:cs typeface="Calibri" panose="020F0502020204030204" pitchFamily="34" charset="0"/>
              </a:rPr>
              <a:t> and </a:t>
            </a:r>
            <a:r>
              <a:rPr lang="en-US" sz="1400" i="1" dirty="0">
                <a:latin typeface="Calibri" panose="020F0502020204030204" pitchFamily="34" charset="0"/>
                <a:cs typeface="Calibri" panose="020F0502020204030204" pitchFamily="34" charset="0"/>
              </a:rPr>
              <a:t>j</a:t>
            </a:r>
          </a:p>
        </p:txBody>
      </p:sp>
      <p:sp>
        <p:nvSpPr>
          <p:cNvPr id="6" name="Footer Placeholder 4">
            <a:extLst>
              <a:ext uri="{FF2B5EF4-FFF2-40B4-BE49-F238E27FC236}">
                <a16:creationId xmlns:a16="http://schemas.microsoft.com/office/drawing/2014/main" id="{FBA7728D-9C06-38DB-A806-5B558A3895B1}"/>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85650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877961"/>
                <a:ext cx="8229600" cy="4904771"/>
              </a:xfrm>
            </p:spPr>
            <p:txBody>
              <a:bodyPr/>
              <a:lstStyle/>
              <a:p>
                <a:pPr marL="57147" indent="0" algn="just">
                  <a:spcBef>
                    <a:spcPts val="600"/>
                  </a:spcBef>
                  <a:buNone/>
                </a:pPr>
                <a:r>
                  <a:rPr lang="en-US" sz="2400" b="1" dirty="0">
                    <a:solidFill>
                      <a:srgbClr val="FF0000"/>
                    </a:solidFill>
                    <a:latin typeface="Calibri" panose="020F0502020204030204" pitchFamily="34" charset="0"/>
                    <a:ea typeface="Geneva" charset="-128"/>
                    <a:cs typeface="Calibri" panose="020F0502020204030204" pitchFamily="34" charset="0"/>
                  </a:rPr>
                  <a:t>5.1 Line Model</a:t>
                </a:r>
                <a:endParaRPr lang="en-US" sz="2400" b="1" dirty="0">
                  <a:solidFill>
                    <a:srgbClr val="FF0000"/>
                  </a:solidFill>
                  <a:latin typeface="Calibri" panose="020F0502020204030204" pitchFamily="34" charset="0"/>
                  <a:cs typeface="Calibri" panose="020F0502020204030204" pitchFamily="34" charset="0"/>
                </a:endParaRPr>
              </a:p>
              <a:p>
                <a:pPr algn="just">
                  <a:spcBef>
                    <a:spcPts val="600"/>
                  </a:spcBef>
                </a:pPr>
                <a:r>
                  <a:rPr lang="en-US" sz="2400" dirty="0">
                    <a:solidFill>
                      <a:schemeClr val="tx1"/>
                    </a:solidFill>
                    <a:latin typeface="Calibri" panose="020F0502020204030204" pitchFamily="34" charset="0"/>
                    <a:cs typeface="Calibri" panose="020F0502020204030204" pitchFamily="34" charset="0"/>
                  </a:rPr>
                  <a:t>Then, we have the expressions as,</a:t>
                </a:r>
              </a:p>
              <a:p>
                <a:pPr marL="0" indent="0" algn="ctr">
                  <a:spcBef>
                    <a:spcPts val="600"/>
                  </a:spcBef>
                  <a:spcAft>
                    <a:spcPts val="600"/>
                  </a:spcAft>
                  <a:buNone/>
                </a:pPr>
                <a14:m>
                  <m:oMath xmlns:m="http://schemas.openxmlformats.org/officeDocument/2006/math">
                    <m:sSubSup>
                      <m:sSubSup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ctr">
                  <a:spcBef>
                    <a:spcPts val="600"/>
                  </a:spcBef>
                  <a:spcAft>
                    <a:spcPts val="600"/>
                  </a:spcAft>
                  <a:buNone/>
                </a:pPr>
                <a14:m>
                  <m:oMathPara xmlns:m="http://schemas.openxmlformats.org/officeDocument/2006/math">
                    <m:oMathParaPr>
                      <m:jc m:val="centerGroup"/>
                    </m:oMathParaPr>
                    <m:oMath xmlns:m="http://schemas.openxmlformats.org/officeDocument/2006/math">
                      <m:sSubSup>
                        <m:sSubSup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m:oMathPara>
                </a14:m>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14:m>
                  <m:oMath xmlns:m="http://schemas.openxmlformats.org/officeDocument/2006/math">
                    <m:sSubSup>
                      <m:sSubSupPr>
                        <m:ctrlPr>
                          <a:rPr lang="en-US" sz="2400" b="0" i="1" kern="1200" smtClean="0">
                            <a:solidFill>
                              <a:schemeClr val="tx1"/>
                            </a:solidFill>
                            <a:effectLst/>
                            <a:latin typeface="Cambria Math" panose="02040503050406030204" pitchFamily="18" charset="0"/>
                          </a:rPr>
                        </m:ctrlPr>
                      </m:sSubSupPr>
                      <m:e>
                        <m:r>
                          <a:rPr lang="en-US" sz="2400" b="0" i="1" kern="1200" smtClean="0">
                            <a:solidFill>
                              <a:schemeClr val="tx1"/>
                            </a:solidFill>
                            <a:effectLst/>
                            <a:latin typeface="Cambria Math" panose="02040503050406030204" pitchFamily="18" charset="0"/>
                          </a:rPr>
                          <m:t>𝑍</m:t>
                        </m:r>
                      </m:e>
                      <m:sub>
                        <m:r>
                          <a:rPr lang="en-US" sz="2400" b="0" i="1" kern="1200" smtClean="0">
                            <a:solidFill>
                              <a:schemeClr val="tx1"/>
                            </a:solidFill>
                            <a:effectLst/>
                            <a:latin typeface="Cambria Math" panose="02040503050406030204" pitchFamily="18" charset="0"/>
                          </a:rPr>
                          <m:t>𝑖𝑗</m:t>
                        </m:r>
                      </m:sub>
                      <m:sup>
                        <m:r>
                          <a:rPr lang="en-US" sz="2400" b="0" i="1" kern="1200" smtClean="0">
                            <a:solidFill>
                              <a:schemeClr val="tx1"/>
                            </a:solidFill>
                            <a:effectLst/>
                            <a:latin typeface="Cambria Math" panose="02040503050406030204" pitchFamily="18" charset="0"/>
                          </a:rPr>
                          <m:t>𝑎𝑏𝑐</m:t>
                        </m:r>
                      </m:sup>
                    </m:sSub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a 3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X 3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matrix, which is realized after reducing a fourth-order model of the line by Kron’s reduction.</a:t>
                </a:r>
              </a:p>
              <a:p>
                <a:pPr algn="just">
                  <a:spcBef>
                    <a:spcPts val="600"/>
                  </a:spcBef>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 two‐phase line, </a:t>
                </a:r>
                <a14:m>
                  <m:oMath xmlns:m="http://schemas.openxmlformats.org/officeDocument/2006/math">
                    <m:sSubSup>
                      <m:sSubSupPr>
                        <m:ctrlPr>
                          <a:rPr lang="en-US" sz="2400" b="0" i="1" kern="1200" smtClean="0">
                            <a:solidFill>
                              <a:schemeClr val="tx1"/>
                            </a:solidFill>
                            <a:effectLst/>
                            <a:latin typeface="Cambria Math" panose="02040503050406030204" pitchFamily="18" charset="0"/>
                          </a:rPr>
                        </m:ctrlPr>
                      </m:sSubSupPr>
                      <m:e>
                        <m:r>
                          <a:rPr lang="en-US" sz="2400" b="0" i="1" kern="1200" smtClean="0">
                            <a:solidFill>
                              <a:schemeClr val="tx1"/>
                            </a:solidFill>
                            <a:effectLst/>
                            <a:latin typeface="Cambria Math" panose="02040503050406030204" pitchFamily="18" charset="0"/>
                          </a:rPr>
                          <m:t>𝑍</m:t>
                        </m:r>
                      </m:e>
                      <m:sub>
                        <m:r>
                          <a:rPr lang="en-US" sz="2400" b="0" i="1" kern="1200" smtClean="0">
                            <a:solidFill>
                              <a:schemeClr val="tx1"/>
                            </a:solidFill>
                            <a:effectLst/>
                            <a:latin typeface="Cambria Math" panose="02040503050406030204" pitchFamily="18" charset="0"/>
                          </a:rPr>
                          <m:t>𝑖𝑗</m:t>
                        </m:r>
                      </m:sub>
                      <m:sup>
                        <m:r>
                          <a:rPr lang="en-US" sz="2400" b="0" i="1" kern="1200" smtClean="0">
                            <a:solidFill>
                              <a:schemeClr val="tx1"/>
                            </a:solidFill>
                            <a:effectLst/>
                            <a:latin typeface="Cambria Math" panose="02040503050406030204" pitchFamily="18" charset="0"/>
                          </a:rPr>
                          <m:t>𝑎𝑏𝑐</m:t>
                        </m:r>
                      </m:sup>
                    </m:sSub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matrix has nonzero entries in the 2 × 2 submatrix corresponding to the phases of the line.</a:t>
                </a:r>
              </a:p>
              <a:p>
                <a:pPr algn="just">
                  <a:spcBef>
                    <a:spcPts val="600"/>
                  </a:spcBef>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 single‐phase line, it has nonzero entry in the diagonal entry corresponding to the phase of the line.</a:t>
                </a:r>
              </a:p>
              <a:p>
                <a:pPr marL="0" indent="0" algn="just">
                  <a:spcBef>
                    <a:spcPts val="600"/>
                  </a:spcBef>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877961"/>
                <a:ext cx="8229600" cy="4904771"/>
              </a:xfrm>
              <a:blipFill>
                <a:blip r:embed="rId2"/>
                <a:stretch>
                  <a:fillRect l="-593" t="-994"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32</a:t>
            </a:fld>
            <a:endParaRPr lang="en-US"/>
          </a:p>
        </p:txBody>
      </p:sp>
      <p:sp>
        <p:nvSpPr>
          <p:cNvPr id="6" name="Footer Placeholder 4">
            <a:extLst>
              <a:ext uri="{FF2B5EF4-FFF2-40B4-BE49-F238E27FC236}">
                <a16:creationId xmlns:a16="http://schemas.microsoft.com/office/drawing/2014/main" id="{97487E19-7BCB-BCD5-3E52-DC78B2EC252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71471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68300" y="712834"/>
                <a:ext cx="5099932" cy="5184732"/>
              </a:xfrm>
            </p:spPr>
            <p:txBody>
              <a:bodyPr/>
              <a:lstStyle/>
              <a:p>
                <a:pPr marL="57147" indent="0" algn="just">
                  <a:spcBef>
                    <a:spcPts val="600"/>
                  </a:spcBef>
                  <a:buNone/>
                </a:pPr>
                <a:r>
                  <a:rPr lang="en-US" sz="2000" b="1" dirty="0">
                    <a:solidFill>
                      <a:srgbClr val="FF0000"/>
                    </a:solidFill>
                    <a:latin typeface="Calibri" panose="020F0502020204030204" pitchFamily="34" charset="0"/>
                    <a:ea typeface="Geneva" charset="-128"/>
                    <a:cs typeface="Calibri" panose="020F0502020204030204" pitchFamily="34" charset="0"/>
                  </a:rPr>
                  <a:t>5.2 Load and DER Model</a:t>
                </a:r>
              </a:p>
              <a:p>
                <a:pPr marL="57147" indent="0" algn="just">
                  <a:spcBef>
                    <a:spcPts val="600"/>
                  </a:spcBef>
                  <a:buNone/>
                </a:pPr>
                <a:r>
                  <a:rPr lang="en-US" sz="2000" b="1" dirty="0">
                    <a:solidFill>
                      <a:srgbClr val="FF0000"/>
                    </a:solidFill>
                    <a:latin typeface="Calibri" panose="020F0502020204030204" pitchFamily="34" charset="0"/>
                    <a:ea typeface="Geneva" charset="-128"/>
                    <a:cs typeface="Calibri" panose="020F0502020204030204" pitchFamily="34" charset="0"/>
                  </a:rPr>
                  <a:t>Y-Connected:</a:t>
                </a:r>
                <a:endParaRPr lang="en-US" sz="2000" b="1" dirty="0">
                  <a:solidFill>
                    <a:srgbClr val="FF0000"/>
                  </a:solidFill>
                  <a:latin typeface="Calibri" panose="020F0502020204030204" pitchFamily="34" charset="0"/>
                  <a:cs typeface="Calibri" panose="020F0502020204030204" pitchFamily="34" charset="0"/>
                </a:endParaRPr>
              </a:p>
              <a:p>
                <a:pPr algn="just">
                  <a:spcBef>
                    <a:spcPts val="600"/>
                  </a:spcBef>
                  <a:spcAft>
                    <a:spcPts val="60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modeling loads and DER (negative load), we consider that the real and reactive power for each of the three phases are known separately. </a:t>
                </a:r>
              </a:p>
              <a:p>
                <a:pPr algn="just">
                  <a:spcBef>
                    <a:spcPts val="600"/>
                  </a:spcBef>
                  <a:spcAft>
                    <a:spcPts val="600"/>
                  </a:spcAf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For a three‐phase Y‐connected load, the complex power drawn is shown in the Figure. For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load connected at bus </a:t>
                </a:r>
                <a:r>
                  <a:rPr lang="en-US" sz="2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 shown in the figure, the vector </a:t>
                </a:r>
                <a14:m>
                  <m:oMath xmlns:m="http://schemas.openxmlformats.org/officeDocument/2006/math">
                    <m:sSubSup>
                      <m:sSubSupPr>
                        <m:ctrlPr>
                          <a:rPr lang="en-US" sz="2000" b="0" i="1" kern="1200" smtClean="0">
                            <a:solidFill>
                              <a:schemeClr val="tx1"/>
                            </a:solidFill>
                            <a:effectLst/>
                            <a:latin typeface="Cambria Math" panose="02040503050406030204" pitchFamily="18" charset="0"/>
                          </a:rPr>
                        </m:ctrlPr>
                      </m:sSubSupPr>
                      <m:e>
                        <m:r>
                          <a:rPr lang="en-US" sz="2000" b="0" i="1" kern="1200" smtClean="0">
                            <a:solidFill>
                              <a:schemeClr val="tx1"/>
                            </a:solidFill>
                            <a:effectLst/>
                            <a:latin typeface="Cambria Math" panose="02040503050406030204" pitchFamily="18" charset="0"/>
                          </a:rPr>
                          <m:t>𝑆</m:t>
                        </m:r>
                      </m:e>
                      <m:sub>
                        <m:r>
                          <a:rPr lang="en-US" sz="2000" b="0" i="1" kern="1200" smtClean="0">
                            <a:solidFill>
                              <a:schemeClr val="tx1"/>
                            </a:solidFill>
                            <a:effectLst/>
                            <a:latin typeface="Cambria Math" panose="02040503050406030204" pitchFamily="18" charset="0"/>
                          </a:rPr>
                          <m:t>𝑖</m:t>
                        </m:r>
                      </m:sub>
                      <m:sup>
                        <m:r>
                          <a:rPr lang="en-US" sz="2000" b="0" i="1" kern="1200" smtClean="0">
                            <a:solidFill>
                              <a:schemeClr val="tx1"/>
                            </a:solidFill>
                            <a:effectLst/>
                            <a:latin typeface="Cambria Math" panose="02040503050406030204" pitchFamily="18" charset="0"/>
                          </a:rPr>
                          <m:t>𝑎𝑏𝑐</m:t>
                        </m:r>
                      </m:sup>
                    </m:sSubSup>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complex power is given by:</a:t>
                </a:r>
              </a:p>
              <a:p>
                <a:pPr marL="0" indent="0" algn="just">
                  <a:spcBef>
                    <a:spcPts val="600"/>
                  </a:spcBef>
                  <a:buNone/>
                </a:pPr>
                <a14:m>
                  <m:oMathPara xmlns:m="http://schemas.openxmlformats.org/officeDocument/2006/math">
                    <m:oMathParaPr>
                      <m:jc m:val="centerGroup"/>
                    </m:oMathParaPr>
                    <m:oMath xmlns:m="http://schemas.openxmlformats.org/officeDocument/2006/math">
                      <m:sSubSup>
                        <m:sSubSupPr>
                          <m:ctrlPr>
                            <a:rPr lang="en-US" sz="2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368300" y="712834"/>
                <a:ext cx="5099932" cy="5184732"/>
              </a:xfrm>
              <a:blipFill>
                <a:blip r:embed="rId2"/>
                <a:stretch>
                  <a:fillRect l="-358" t="-706" r="-131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33</a:t>
            </a:fld>
            <a:endParaRPr lang="en-US"/>
          </a:p>
        </p:txBody>
      </p:sp>
      <p:sp>
        <p:nvSpPr>
          <p:cNvPr id="9" name="TextBox 8">
            <a:extLst>
              <a:ext uri="{FF2B5EF4-FFF2-40B4-BE49-F238E27FC236}">
                <a16:creationId xmlns:a16="http://schemas.microsoft.com/office/drawing/2014/main" id="{39A8B4A4-C4BD-27BB-B4DD-1963C95F6228}"/>
              </a:ext>
            </a:extLst>
          </p:cNvPr>
          <p:cNvSpPr txBox="1"/>
          <p:nvPr/>
        </p:nvSpPr>
        <p:spPr>
          <a:xfrm>
            <a:off x="6074568" y="4148152"/>
            <a:ext cx="2918937" cy="52322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Fig: Representation of a three-phase Y-connected Load on bus </a:t>
            </a:r>
            <a:r>
              <a:rPr lang="en-US" sz="1400" i="1" dirty="0">
                <a:latin typeface="Calibri" panose="020F0502020204030204" pitchFamily="34" charset="0"/>
                <a:cs typeface="Calibri" panose="020F0502020204030204" pitchFamily="34" charset="0"/>
              </a:rPr>
              <a:t>i</a:t>
            </a:r>
          </a:p>
        </p:txBody>
      </p:sp>
      <p:pic>
        <p:nvPicPr>
          <p:cNvPr id="7" name="Picture 6">
            <a:extLst>
              <a:ext uri="{FF2B5EF4-FFF2-40B4-BE49-F238E27FC236}">
                <a16:creationId xmlns:a16="http://schemas.microsoft.com/office/drawing/2014/main" id="{CD7777BA-4FB1-B124-1FAC-ACDBB940223E}"/>
              </a:ext>
            </a:extLst>
          </p:cNvPr>
          <p:cNvPicPr>
            <a:picLocks noChangeAspect="1"/>
          </p:cNvPicPr>
          <p:nvPr/>
        </p:nvPicPr>
        <p:blipFill>
          <a:blip r:embed="rId3"/>
          <a:stretch>
            <a:fillRect/>
          </a:stretch>
        </p:blipFill>
        <p:spPr>
          <a:xfrm>
            <a:off x="5602605" y="1821502"/>
            <a:ext cx="3390900" cy="2326650"/>
          </a:xfrm>
          <a:prstGeom prst="rect">
            <a:avLst/>
          </a:prstGeom>
        </p:spPr>
      </p:pic>
      <p:sp>
        <p:nvSpPr>
          <p:cNvPr id="8" name="Footer Placeholder 4">
            <a:extLst>
              <a:ext uri="{FF2B5EF4-FFF2-40B4-BE49-F238E27FC236}">
                <a16:creationId xmlns:a16="http://schemas.microsoft.com/office/drawing/2014/main" id="{8F630567-4BC8-3B72-3E05-36982765CA19}"/>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9079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779451"/>
                <a:ext cx="8229600" cy="5300678"/>
              </a:xfrm>
            </p:spPr>
            <p:txBody>
              <a:bodyPr/>
              <a:lstStyle/>
              <a:p>
                <a:pPr algn="just">
                  <a:spcBef>
                    <a:spcPts val="0"/>
                  </a:spcBef>
                </a:pPr>
                <a:r>
                  <a:rPr lang="en-US" sz="2400" dirty="0">
                    <a:solidFill>
                      <a:schemeClr val="tx1"/>
                    </a:solidFill>
                    <a:latin typeface="Calibri" panose="020F0502020204030204" pitchFamily="34" charset="0"/>
                    <a:cs typeface="Calibri" panose="020F0502020204030204" pitchFamily="34" charset="0"/>
                  </a:rPr>
                  <a:t>The vectors of voltages and currents at bus </a:t>
                </a:r>
                <a:r>
                  <a:rPr lang="en-US" sz="2400" i="1" dirty="0">
                    <a:solidFill>
                      <a:schemeClr val="tx1"/>
                    </a:solidFill>
                    <a:latin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cs typeface="Calibri" panose="020F0502020204030204" pitchFamily="34" charset="0"/>
                  </a:rPr>
                  <a:t> are given by,</a:t>
                </a:r>
              </a:p>
              <a:p>
                <a:pPr marL="0" indent="0" algn="ctr">
                  <a:spcBef>
                    <a:spcPts val="0"/>
                  </a:spcBef>
                  <a:buNone/>
                </a:pPr>
                <a14:m>
                  <m:oMath xmlns:m="http://schemas.openxmlformats.org/officeDocument/2006/math">
                    <m:sSubSup>
                      <m:sSubSup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and </a:t>
                </a: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𝐼</m:t>
                        </m:r>
                      </m:e>
                      <m:sub>
                        <m:r>
                          <a:rPr lang="en-US" sz="2400" i="1">
                            <a:solidFill>
                              <a:schemeClr val="tx1"/>
                            </a:solidFill>
                            <a:latin typeface="Cambria Math" panose="02040503050406030204" pitchFamily="18" charset="0"/>
                          </a:rPr>
                          <m:t>𝑖</m:t>
                        </m:r>
                      </m:sub>
                      <m:sup>
                        <m:r>
                          <a:rPr lang="en-US" sz="2400" i="1">
                            <a:solidFill>
                              <a:schemeClr val="tx1"/>
                            </a:solidFill>
                            <a:latin typeface="Cambria Math" panose="02040503050406030204" pitchFamily="18" charset="0"/>
                          </a:rPr>
                          <m:t>𝑎𝑏𝑐</m:t>
                        </m:r>
                      </m:sup>
                    </m:sSubSup>
                    <m:r>
                      <a:rPr lang="en-US" sz="2400">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m>
                          <m:mPr>
                            <m:plcHide m:val="on"/>
                            <m:mcs>
                              <m:mc>
                                <m:mcPr>
                                  <m:count m:val="1"/>
                                  <m:mcJc m:val="center"/>
                                </m:mcPr>
                              </m:mc>
                            </m:mcs>
                            <m:ctrlPr>
                              <a:rPr lang="en-US" sz="2400" i="1">
                                <a:solidFill>
                                  <a:schemeClr val="tx1"/>
                                </a:solidFill>
                                <a:latin typeface="Cambria Math" panose="02040503050406030204" pitchFamily="18" charset="0"/>
                              </a:rPr>
                            </m:ctrlPr>
                          </m:mPr>
                          <m:mr>
                            <m:e>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𝐼</m:t>
                                  </m:r>
                                </m:e>
                                <m:sub>
                                  <m:r>
                                    <a:rPr lang="en-US" sz="2400" i="1">
                                      <a:solidFill>
                                        <a:schemeClr val="tx1"/>
                                      </a:solidFill>
                                      <a:latin typeface="Cambria Math" panose="02040503050406030204" pitchFamily="18" charset="0"/>
                                    </a:rPr>
                                    <m:t>𝑖</m:t>
                                  </m:r>
                                </m:sub>
                                <m:sup>
                                  <m:r>
                                    <a:rPr lang="en-US" sz="2400" i="1">
                                      <a:solidFill>
                                        <a:schemeClr val="tx1"/>
                                      </a:solidFill>
                                      <a:latin typeface="Cambria Math" panose="02040503050406030204" pitchFamily="18" charset="0"/>
                                    </a:rPr>
                                    <m:t>𝑎</m:t>
                                  </m:r>
                                </m:sup>
                              </m:sSubSup>
                            </m:e>
                          </m:mr>
                          <m:mr>
                            <m:e>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𝐼</m:t>
                                  </m:r>
                                </m:e>
                                <m:sub>
                                  <m:r>
                                    <a:rPr lang="en-US" sz="2400" i="1">
                                      <a:solidFill>
                                        <a:schemeClr val="tx1"/>
                                      </a:solidFill>
                                      <a:latin typeface="Cambria Math" panose="02040503050406030204" pitchFamily="18" charset="0"/>
                                    </a:rPr>
                                    <m:t>𝑖</m:t>
                                  </m:r>
                                </m:sub>
                                <m:sup>
                                  <m:r>
                                    <a:rPr lang="en-US" sz="2400" i="1">
                                      <a:solidFill>
                                        <a:schemeClr val="tx1"/>
                                      </a:solidFill>
                                      <a:latin typeface="Cambria Math" panose="02040503050406030204" pitchFamily="18" charset="0"/>
                                    </a:rPr>
                                    <m:t>𝑏</m:t>
                                  </m:r>
                                </m:sup>
                              </m:sSubSup>
                            </m:e>
                          </m:mr>
                          <m:mr>
                            <m:e>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𝐼</m:t>
                                  </m:r>
                                </m:e>
                                <m:sub>
                                  <m:r>
                                    <a:rPr lang="en-US" sz="2400" i="1">
                                      <a:solidFill>
                                        <a:schemeClr val="tx1"/>
                                      </a:solidFill>
                                      <a:latin typeface="Cambria Math" panose="02040503050406030204" pitchFamily="18" charset="0"/>
                                    </a:rPr>
                                    <m:t>𝑖</m:t>
                                  </m:r>
                                </m:sub>
                                <m:sup>
                                  <m:r>
                                    <a:rPr lang="en-US" sz="2400" i="1">
                                      <a:solidFill>
                                        <a:schemeClr val="tx1"/>
                                      </a:solidFill>
                                      <a:latin typeface="Cambria Math" panose="02040503050406030204" pitchFamily="18" charset="0"/>
                                    </a:rPr>
                                    <m:t>𝑐</m:t>
                                  </m:r>
                                </m:sup>
                              </m:sSubSup>
                            </m:e>
                          </m:mr>
                        </m:m>
                      </m:e>
                    </m:d>
                  </m:oMath>
                </a14:m>
                <a:endParaRPr lang="en-US" sz="2400" dirty="0">
                  <a:latin typeface="Calibri" panose="020F0502020204030204" pitchFamily="34" charset="0"/>
                  <a:cs typeface="Calibri" panose="020F0502020204030204" pitchFamily="34" charset="0"/>
                </a:endParaRPr>
              </a:p>
              <a:p>
                <a:pPr algn="just">
                  <a:spcBef>
                    <a:spcPts val="0"/>
                  </a:spcBef>
                </a:pPr>
                <a:r>
                  <a:rPr lang="en-US" sz="2400" dirty="0">
                    <a:solidFill>
                      <a:schemeClr val="tx1"/>
                    </a:solidFill>
                    <a:latin typeface="Calibri" panose="020F0502020204030204" pitchFamily="34" charset="0"/>
                    <a:cs typeface="Calibri" panose="020F0502020204030204" pitchFamily="34" charset="0"/>
                  </a:rPr>
                  <a:t>Now, consider a matrix operation </a:t>
                </a:r>
                <a14:m>
                  <m:oMath xmlns:m="http://schemas.openxmlformats.org/officeDocument/2006/math">
                    <m:r>
                      <a:rPr lang="en-US" sz="2400">
                        <a:solidFill>
                          <a:schemeClr val="tx1"/>
                        </a:solidFill>
                        <a:latin typeface="Cambria Math" panose="02040503050406030204" pitchFamily="18" charset="0"/>
                      </a:rPr>
                      <m:t>𝑈</m:t>
                    </m:r>
                    <m:sSubSup>
                      <m:sSubSupPr>
                        <m:ctrlPr>
                          <a:rPr lang="en-US" sz="2400" i="1">
                            <a:solidFill>
                              <a:schemeClr val="tx1"/>
                            </a:solidFill>
                            <a:latin typeface="Cambria Math" panose="02040503050406030204" pitchFamily="18" charset="0"/>
                          </a:rPr>
                        </m:ctrlPr>
                      </m:sSubSupPr>
                      <m:e>
                        <m:r>
                          <a:rPr lang="en-US" sz="2400">
                            <a:solidFill>
                              <a:schemeClr val="tx1"/>
                            </a:solidFill>
                            <a:latin typeface="Cambria Math" panose="02040503050406030204" pitchFamily="18" charset="0"/>
                          </a:rPr>
                          <m:t>𝑉</m:t>
                        </m:r>
                      </m:e>
                      <m:sub>
                        <m:r>
                          <a:rPr lang="en-US" sz="2400">
                            <a:solidFill>
                              <a:schemeClr val="tx1"/>
                            </a:solidFill>
                            <a:latin typeface="Cambria Math" panose="02040503050406030204" pitchFamily="18" charset="0"/>
                          </a:rPr>
                          <m:t>𝑖</m:t>
                        </m:r>
                      </m:sub>
                      <m:sup>
                        <m:r>
                          <a:rPr lang="en-US" sz="2400">
                            <a:solidFill>
                              <a:schemeClr val="tx1"/>
                            </a:solidFill>
                            <a:latin typeface="Cambria Math" panose="02040503050406030204" pitchFamily="18" charset="0"/>
                          </a:rPr>
                          <m:t>𝑎𝑏𝑐</m:t>
                        </m:r>
                      </m:sup>
                    </m:sSubSup>
                  </m:oMath>
                </a14:m>
                <a:r>
                  <a:rPr lang="en-US" sz="2400" dirty="0">
                    <a:solidFill>
                      <a:schemeClr val="tx1"/>
                    </a:solidFill>
                    <a:latin typeface="Calibri" panose="020F0502020204030204" pitchFamily="34" charset="0"/>
                    <a:cs typeface="Calibri" panose="020F0502020204030204" pitchFamily="34" charset="0"/>
                  </a:rPr>
                  <a:t>, which gives the following matrix:</a:t>
                </a:r>
              </a:p>
              <a:p>
                <a:pPr marL="0" indent="0" algn="ctr">
                  <a:spcBef>
                    <a:spcPts val="0"/>
                  </a:spcBef>
                  <a:buNone/>
                </a:pPr>
                <a14:m>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0"/>
                  </a:spcBef>
                  <a:buNone/>
                </a:pPr>
                <a:r>
                  <a:rPr lang="en-US" sz="2400" dirty="0">
                    <a:solidFill>
                      <a:schemeClr val="tx1"/>
                    </a:solidFill>
                    <a:latin typeface="Calibri" panose="020F0502020204030204" pitchFamily="34" charset="0"/>
                    <a:cs typeface="Calibri" panose="020F0502020204030204" pitchFamily="34" charset="0"/>
                  </a:rPr>
                  <a:t>Hence,</a:t>
                </a:r>
              </a:p>
              <a:p>
                <a:pPr marL="0" indent="0" algn="ctr">
                  <a:spcBef>
                    <a:spcPts val="0"/>
                  </a:spcBef>
                  <a:buNone/>
                </a:pPr>
                <a14:m>
                  <m:oMath xmlns:m="http://schemas.openxmlformats.org/officeDocument/2006/math">
                    <m:d>
                      <m:dPr>
                        <m:begChr m:val="["/>
                        <m:end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400" dirty="0">
                    <a:effectLst/>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779451"/>
                <a:ext cx="8229600" cy="5300678"/>
              </a:xfrm>
              <a:blipFill>
                <a:blip r:embed="rId2"/>
                <a:stretch>
                  <a:fillRect l="-1111" t="-921"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34</a:t>
            </a:fld>
            <a:endParaRPr lang="en-US" dirty="0"/>
          </a:p>
        </p:txBody>
      </p:sp>
      <p:sp>
        <p:nvSpPr>
          <p:cNvPr id="7" name="Footer Placeholder 4">
            <a:extLst>
              <a:ext uri="{FF2B5EF4-FFF2-40B4-BE49-F238E27FC236}">
                <a16:creationId xmlns:a16="http://schemas.microsoft.com/office/drawing/2014/main" id="{9E4C3F1D-62B7-74BF-2CDC-EFA08F7867E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6555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779451"/>
                <a:ext cx="8229600" cy="3554424"/>
              </a:xfrm>
            </p:spPr>
            <p:txBody>
              <a:bodyPr/>
              <a:lstStyle/>
              <a:p>
                <a:pPr marL="0" indent="0" algn="just">
                  <a:spcBef>
                    <a:spcPts val="600"/>
                  </a:spcBef>
                  <a:buNone/>
                </a:pPr>
                <a:r>
                  <a:rPr lang="en-US" sz="2400" dirty="0">
                    <a:solidFill>
                      <a:schemeClr val="tx1"/>
                    </a:solidFill>
                    <a:latin typeface="Calibri" panose="020F0502020204030204" pitchFamily="34" charset="0"/>
                    <a:cs typeface="Calibri" panose="020F0502020204030204" pitchFamily="34" charset="0"/>
                  </a:rPr>
                  <a:t>And,</a:t>
                </a:r>
              </a:p>
              <a:p>
                <a:pPr marL="0" indent="0" algn="ctr">
                  <a:spcBef>
                    <a:spcPts val="600"/>
                  </a:spcBef>
                  <a:buNone/>
                </a:pPr>
                <a14:m>
                  <m:oMathPara xmlns:m="http://schemas.openxmlformats.org/officeDocument/2006/math">
                    <m:oMathParaPr>
                      <m:jc m:val="centerGroup"/>
                    </m:oMathParaPr>
                    <m:oMath xmlns:m="http://schemas.openxmlformats.org/officeDocument/2006/math">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sup>
                                    </m:sSubSup>
                                  </m:e>
                                </m:mr>
                              </m:m>
                            </m:e>
                          </m:d>
                        </m:e>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e>
                        <m:sup>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m:oMathPara>
                </a14:m>
                <a:endParaRPr lang="en-US" sz="2400" dirty="0">
                  <a:solidFill>
                    <a:schemeClr val="tx1"/>
                  </a:solidFill>
                  <a:latin typeface="Calibri" panose="020F0502020204030204" pitchFamily="34" charset="0"/>
                  <a:cs typeface="Calibri" panose="020F0502020204030204" pitchFamily="34" charset="0"/>
                </a:endParaRPr>
              </a:p>
              <a:p>
                <a:pPr>
                  <a:spcBef>
                    <a:spcPts val="600"/>
                  </a:spcBef>
                  <a:spcAft>
                    <a:spcPts val="1200"/>
                  </a:spcAft>
                </a:pPr>
                <a:r>
                  <a:rPr lang="en-US" sz="2400" dirty="0">
                    <a:solidFill>
                      <a:schemeClr val="tx1"/>
                    </a:solidFill>
                    <a:latin typeface="Calibri" panose="020F0502020204030204" pitchFamily="34" charset="0"/>
                    <a:cs typeface="Calibri" panose="020F0502020204030204" pitchFamily="34" charset="0"/>
                  </a:rPr>
                  <a:t>Note that for two‐ or single‐phase loads, </a:t>
                </a:r>
                <a14:m>
                  <m:oMath xmlns:m="http://schemas.openxmlformats.org/officeDocument/2006/math">
                    <m:sSubSup>
                      <m:sSubSup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2400" dirty="0">
                    <a:solidFill>
                      <a:schemeClr val="tx1"/>
                    </a:solidFill>
                    <a:latin typeface="Calibri" panose="020F0502020204030204" pitchFamily="34" charset="0"/>
                    <a:cs typeface="Calibri" panose="020F0502020204030204" pitchFamily="34" charset="0"/>
                  </a:rPr>
                  <a:t>, </a:t>
                </a:r>
                <a14:m>
                  <m:oMath xmlns:m="http://schemas.openxmlformats.org/officeDocument/2006/math">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2400" dirty="0">
                    <a:solidFill>
                      <a:schemeClr val="tx1"/>
                    </a:solidFill>
                    <a:latin typeface="Calibri" panose="020F0502020204030204" pitchFamily="34" charset="0"/>
                    <a:cs typeface="Calibri" panose="020F0502020204030204" pitchFamily="34" charset="0"/>
                  </a:rPr>
                  <a:t> , and </a:t>
                </a:r>
                <a14:m>
                  <m:oMath xmlns:m="http://schemas.openxmlformats.org/officeDocument/2006/math">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2400" dirty="0">
                    <a:solidFill>
                      <a:schemeClr val="tx1"/>
                    </a:solidFill>
                    <a:latin typeface="Calibri" panose="020F0502020204030204" pitchFamily="34" charset="0"/>
                    <a:cs typeface="Calibri" panose="020F0502020204030204" pitchFamily="34" charset="0"/>
                  </a:rPr>
                  <a:t> must be truncated by removing the entries for phases that do not exist in the load.</a:t>
                </a: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779451"/>
                <a:ext cx="8229600" cy="3554424"/>
              </a:xfrm>
              <a:blipFill>
                <a:blip r:embed="rId2"/>
                <a:stretch>
                  <a:fillRect l="-1111" t="-1372" r="-103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35</a:t>
            </a:fld>
            <a:endParaRPr lang="en-US" dirty="0"/>
          </a:p>
        </p:txBody>
      </p:sp>
      <p:sp>
        <p:nvSpPr>
          <p:cNvPr id="9" name="Footer Placeholder 4">
            <a:extLst>
              <a:ext uri="{FF2B5EF4-FFF2-40B4-BE49-F238E27FC236}">
                <a16:creationId xmlns:a16="http://schemas.microsoft.com/office/drawing/2014/main" id="{A0836CE3-3E72-7055-187A-0378CF02299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39717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C6D09E-8743-05B6-6DB5-5A9B1283773C}"/>
              </a:ext>
            </a:extLst>
          </p:cNvPr>
          <p:cNvPicPr>
            <a:picLocks noChangeAspect="1"/>
          </p:cNvPicPr>
          <p:nvPr/>
        </p:nvPicPr>
        <p:blipFill>
          <a:blip r:embed="rId2"/>
          <a:stretch>
            <a:fillRect/>
          </a:stretch>
        </p:blipFill>
        <p:spPr>
          <a:xfrm>
            <a:off x="5760511" y="1283434"/>
            <a:ext cx="2862248" cy="2867333"/>
          </a:xfrm>
          <a:prstGeom prst="rect">
            <a:avLst/>
          </a:prstGeom>
        </p:spPr>
      </p:pic>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36</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90438" y="777871"/>
                <a:ext cx="5015012" cy="4364143"/>
              </a:xfrm>
              <a:prstGeom prst="rect">
                <a:avLst/>
              </a:prstGeom>
              <a:noFill/>
            </p:spPr>
            <p:txBody>
              <a:bodyPr wrap="square" rtlCol="0">
                <a:spAutoFit/>
              </a:bodyPr>
              <a:lstStyle/>
              <a:p>
                <a:pPr marL="57147" indent="0" algn="just">
                  <a:spcBef>
                    <a:spcPts val="1200"/>
                  </a:spcBef>
                  <a:spcAft>
                    <a:spcPts val="600"/>
                  </a:spcAft>
                  <a:buNone/>
                </a:pPr>
                <a:r>
                  <a:rPr lang="en-US" b="1" dirty="0">
                    <a:solidFill>
                      <a:srgbClr val="FF0000"/>
                    </a:solidFill>
                    <a:latin typeface="Calibri" panose="020F0502020204030204" pitchFamily="34" charset="0"/>
                    <a:ea typeface="Geneva" charset="-128"/>
                    <a:cs typeface="Calibri" panose="020F0502020204030204" pitchFamily="34" charset="0"/>
                  </a:rPr>
                  <a:t>Delta- Connected:</a:t>
                </a:r>
                <a:endParaRPr lang="en-US" b="1" dirty="0">
                  <a:solidFill>
                    <a:srgbClr val="FF0000"/>
                  </a:solidFill>
                  <a:ea typeface="+mn-ea"/>
                  <a:cs typeface="+mn-cs"/>
                </a:endParaRPr>
              </a:p>
              <a:p>
                <a:pPr marL="285750" indent="-285750" algn="just">
                  <a:spcBef>
                    <a:spcPts val="1200"/>
                  </a:spcBef>
                  <a:spcAft>
                    <a:spcPts val="600"/>
                  </a:spcAft>
                  <a:buClr>
                    <a:srgbClr val="C00000"/>
                  </a:buClr>
                  <a:buFont typeface="Arial" panose="020B0604020202020204" pitchFamily="34" charset="0"/>
                  <a:buChar char="•"/>
                </a:pPr>
                <a:r>
                  <a:rPr lang="en-US" dirty="0">
                    <a:latin typeface="Calibri" panose="020F0502020204030204" pitchFamily="34" charset="0"/>
                    <a:cs typeface="Calibri" panose="020F0502020204030204" pitchFamily="34" charset="0"/>
                  </a:rPr>
                  <a:t>Consider a </a:t>
                </a:r>
                <a14:m>
                  <m:oMath xmlns:m="http://schemas.openxmlformats.org/officeDocument/2006/math">
                    <m:r>
                      <m:rPr>
                        <m:sty m:val="p"/>
                      </m:rPr>
                      <a:rPr lang="en-US">
                        <a:latin typeface="Cambria Math" panose="02040503050406030204" pitchFamily="18" charset="0"/>
                      </a:rPr>
                      <m:t>Δ</m:t>
                    </m:r>
                  </m:oMath>
                </a14:m>
                <a:r>
                  <a:rPr lang="en-US" dirty="0">
                    <a:latin typeface="Calibri" panose="020F0502020204030204" pitchFamily="34" charset="0"/>
                    <a:cs typeface="Calibri" panose="020F0502020204030204" pitchFamily="34" charset="0"/>
                  </a:rPr>
                  <a:t>-connected load as shown in the figure.</a:t>
                </a:r>
              </a:p>
              <a:p>
                <a:pPr marL="285750" indent="-285750" algn="just">
                  <a:spcBef>
                    <a:spcPts val="1200"/>
                  </a:spcBef>
                  <a:spcAft>
                    <a:spcPts val="600"/>
                  </a:spcAft>
                  <a:buClr>
                    <a:srgbClr val="C00000"/>
                  </a:buClr>
                  <a:buFont typeface="Arial" panose="020B0604020202020204" pitchFamily="34" charset="0"/>
                  <a:buChar char="•"/>
                </a:pPr>
                <a:r>
                  <a:rPr lang="en-US" dirty="0">
                    <a:latin typeface="Calibri" panose="020F0502020204030204" pitchFamily="34" charset="0"/>
                    <a:cs typeface="Calibri" panose="020F0502020204030204" pitchFamily="34" charset="0"/>
                  </a:rPr>
                  <a:t>A relationship between complex powers, voltages, and currents is,</a:t>
                </a:r>
              </a:p>
              <a:p>
                <a:pPr algn="ctr">
                  <a:spcBef>
                    <a:spcPts val="1200"/>
                  </a:spcBef>
                  <a:spcAft>
                    <a:spcPts val="600"/>
                  </a:spcAft>
                  <a:buClr>
                    <a:srgbClr val="C00000"/>
                  </a:buClr>
                </a:pPr>
                <a14:m>
                  <m:oMath xmlns:m="http://schemas.openxmlformats.org/officeDocument/2006/math">
                    <m:d>
                      <m:dPr>
                        <m:begChr m:val="["/>
                        <m:endChr m:val="]"/>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r>
                      <a:rPr lang="en-US">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e>
                              <m:r>
                                <a:rPr lang="en-US">
                                  <a:effectLst/>
                                  <a:latin typeface="Cambria Math" panose="02040503050406030204" pitchFamily="18" charset="0"/>
                                  <a:ea typeface="Calibri" panose="020F0502020204030204" pitchFamily="34" charset="0"/>
                                  <a:cs typeface="Times New Roman" panose="02020603050405020304" pitchFamily="18" charset="0"/>
                                </a:rPr>
                                <m:t>0</m:t>
                              </m:r>
                            </m:e>
                            <m:e>
                              <m:r>
                                <a:rPr lang="en-US">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e>
                              <m:r>
                                <a:rPr lang="en-US">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a:effectLst/>
                                  <a:latin typeface="Cambria Math" panose="02040503050406030204" pitchFamily="18" charset="0"/>
                                  <a:ea typeface="Calibri" panose="020F0502020204030204" pitchFamily="34" charset="0"/>
                                  <a:cs typeface="Times New Roman" panose="02020603050405020304" pitchFamily="18" charset="0"/>
                                </a:rPr>
                                <m:t>0</m:t>
                              </m:r>
                            </m:e>
                            <m:e>
                              <m:r>
                                <a:rPr lang="en-US">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dirty="0">
                    <a:effectLst/>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buClr>
                    <a:srgbClr val="C00000"/>
                  </a:buClr>
                </a:pPr>
                <a:endParaRPr lang="en-US" sz="1800" dirty="0">
                  <a:latin typeface="+mn-lt"/>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90438" y="777871"/>
                <a:ext cx="5015012" cy="4364143"/>
              </a:xfrm>
              <a:prstGeom prst="rect">
                <a:avLst/>
              </a:prstGeom>
              <a:blipFill>
                <a:blip r:embed="rId3"/>
                <a:stretch>
                  <a:fillRect l="-1580" t="-1117" r="-182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131E0DA-3861-49EE-D6DD-58F7AC18C647}"/>
              </a:ext>
            </a:extLst>
          </p:cNvPr>
          <p:cNvSpPr txBox="1"/>
          <p:nvPr/>
        </p:nvSpPr>
        <p:spPr>
          <a:xfrm>
            <a:off x="5797877" y="4150767"/>
            <a:ext cx="2862248" cy="52322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Fig: Representation of a three‐phase Δ‐connected load on bus </a:t>
            </a:r>
            <a:r>
              <a:rPr lang="en-US" sz="1400" dirty="0" err="1">
                <a:latin typeface="Calibri" panose="020F0502020204030204" pitchFamily="34" charset="0"/>
                <a:cs typeface="Calibri" panose="020F0502020204030204" pitchFamily="34" charset="0"/>
              </a:rPr>
              <a:t>i</a:t>
            </a:r>
            <a:r>
              <a:rPr lang="en-US" sz="1400" dirty="0">
                <a:latin typeface="Calibri" panose="020F0502020204030204" pitchFamily="34" charset="0"/>
                <a:cs typeface="Calibri" panose="020F0502020204030204" pitchFamily="34" charset="0"/>
              </a:rPr>
              <a:t>.</a:t>
            </a:r>
            <a:endParaRPr lang="en-US" sz="1400" i="1" dirty="0">
              <a:latin typeface="Calibri" panose="020F0502020204030204" pitchFamily="34" charset="0"/>
              <a:cs typeface="Calibri" panose="020F0502020204030204" pitchFamily="34" charset="0"/>
            </a:endParaRPr>
          </a:p>
        </p:txBody>
      </p:sp>
      <p:sp>
        <p:nvSpPr>
          <p:cNvPr id="9" name="Footer Placeholder 4">
            <a:extLst>
              <a:ext uri="{FF2B5EF4-FFF2-40B4-BE49-F238E27FC236}">
                <a16:creationId xmlns:a16="http://schemas.microsoft.com/office/drawing/2014/main" id="{A0836CE3-3E72-7055-187A-0378CF02299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69153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37</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199" y="777871"/>
                <a:ext cx="8004629" cy="4573816"/>
              </a:xfrm>
              <a:prstGeom prst="rect">
                <a:avLst/>
              </a:prstGeom>
              <a:noFill/>
            </p:spPr>
            <p:txBody>
              <a:bodyPr wrap="square" rtlCol="0">
                <a:spAutoFit/>
              </a:bodyPr>
              <a:lstStyle/>
              <a:p>
                <a:pPr algn="just">
                  <a:spcBef>
                    <a:spcPts val="600"/>
                  </a:spcBef>
                  <a:buClr>
                    <a:srgbClr val="C00000"/>
                  </a:buClr>
                </a:pPr>
                <a:r>
                  <a:rPr lang="en-US" dirty="0">
                    <a:latin typeface="Calibri" panose="020F0502020204030204" pitchFamily="34" charset="0"/>
                    <a:cs typeface="Calibri" panose="020F0502020204030204" pitchFamily="34" charset="0"/>
                  </a:rPr>
                  <a:t>And,</a:t>
                </a:r>
              </a:p>
              <a:p>
                <a:pPr algn="ctr">
                  <a:spcBef>
                    <a:spcPts val="600"/>
                  </a:spcBef>
                  <a:buClr>
                    <a:srgbClr val="C00000"/>
                  </a:buClr>
                </a:pPr>
                <a14:m>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e>
                                  <m:r>
                                    <a:rPr lang="en-US">
                                      <a:effectLst/>
                                      <a:latin typeface="Cambria Math" panose="02040503050406030204" pitchFamily="18" charset="0"/>
                                      <a:ea typeface="Calibri" panose="020F0502020204030204" pitchFamily="34" charset="0"/>
                                      <a:cs typeface="Times New Roman" panose="02020603050405020304" pitchFamily="18" charset="0"/>
                                    </a:rPr>
                                    <m:t>0</m:t>
                                  </m:r>
                                </m:e>
                                <m:e>
                                  <m:r>
                                    <a:rPr lang="en-US">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e>
                                  <m:r>
                                    <a:rPr lang="en-US">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a:effectLst/>
                                      <a:latin typeface="Cambria Math" panose="02040503050406030204" pitchFamily="18" charset="0"/>
                                      <a:ea typeface="Calibri" panose="020F0502020204030204" pitchFamily="34" charset="0"/>
                                      <a:cs typeface="Times New Roman" panose="02020603050405020304" pitchFamily="18" charset="0"/>
                                    </a:rPr>
                                    <m:t>0</m:t>
                                  </m:r>
                                </m:e>
                                <m:e>
                                  <m:r>
                                    <a:rPr lang="en-US">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oMath>
                </a14:m>
                <a:r>
                  <a:rPr lang="en-US"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spcBef>
                    <a:spcPts val="1200"/>
                  </a:spcBef>
                  <a:spcAft>
                    <a:spcPts val="6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Following that, we can compute </a:t>
                </a:r>
                <a14:m>
                  <m:oMath xmlns:m="http://schemas.openxmlformats.org/officeDocument/2006/math">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dirty="0">
                    <a:effectLst/>
                    <a:latin typeface="Calibri" panose="020F0502020204030204" pitchFamily="34" charset="0"/>
                    <a:ea typeface="Calibri" panose="020F0502020204030204" pitchFamily="34" charset="0"/>
                    <a:cs typeface="Calibri" panose="020F0502020204030204" pitchFamily="34" charset="0"/>
                  </a:rPr>
                  <a:t> using Kirchhoff's current law (KCL), </a:t>
                </a:r>
              </a:p>
              <a:p>
                <a:pPr algn="just">
                  <a:spcBef>
                    <a:spcPts val="600"/>
                  </a:spcBef>
                  <a:buClr>
                    <a:srgbClr val="C00000"/>
                  </a:buCl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mPr>
                        <m: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m:t>
                                </m:r>
                              </m:sup>
                            </m:sSubSup>
                            <m:r>
                              <a:rPr lang="en-US"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𝑏𝑐</m:t>
                                </m:r>
                              </m:sup>
                            </m:sSubSup>
                            <m:r>
                              <a:rPr lang="en-US"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mr>
                        <m: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𝑐</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𝑐𝑎</m:t>
                                </m:r>
                              </m:sup>
                            </m:sSubSup>
                            <m:r>
                              <a:rPr lang="en-US"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mr>
                      </m:m>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buClr>
                    <a:srgbClr val="C00000"/>
                  </a:buClr>
                </a:pPr>
                <a:endParaRPr lang="en-US" sz="1800" dirty="0">
                  <a:latin typeface="+mn-lt"/>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199" y="777871"/>
                <a:ext cx="8004629" cy="4573816"/>
              </a:xfrm>
              <a:prstGeom prst="rect">
                <a:avLst/>
              </a:prstGeom>
              <a:blipFill>
                <a:blip r:embed="rId2"/>
                <a:stretch>
                  <a:fillRect l="-1142" t="-1067" r="-1142"/>
                </a:stretch>
              </a:blipFill>
            </p:spPr>
            <p:txBody>
              <a:bodyPr/>
              <a:lstStyle/>
              <a:p>
                <a:r>
                  <a:rPr lang="en-US">
                    <a:noFill/>
                  </a:rPr>
                  <a:t> </a:t>
                </a:r>
              </a:p>
            </p:txBody>
          </p:sp>
        </mc:Fallback>
      </mc:AlternateContent>
      <p:sp>
        <p:nvSpPr>
          <p:cNvPr id="6" name="Footer Placeholder 4">
            <a:extLst>
              <a:ext uri="{FF2B5EF4-FFF2-40B4-BE49-F238E27FC236}">
                <a16:creationId xmlns:a16="http://schemas.microsoft.com/office/drawing/2014/main" id="{07F49D70-0BF9-C311-C1E3-EC0C909AD9D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09197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38</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3965509"/>
              </a:xfrm>
              <a:prstGeom prst="rect">
                <a:avLst/>
              </a:prstGeom>
              <a:noFill/>
            </p:spPr>
            <p:txBody>
              <a:bodyPr wrap="square" rtlCol="0">
                <a:spAutoFit/>
              </a:bodyPr>
              <a:lstStyle/>
              <a:p>
                <a:pPr algn="just">
                  <a:spcBef>
                    <a:spcPts val="600"/>
                  </a:spcBef>
                </a:pPr>
                <a:r>
                  <a:rPr lang="en-US" sz="2800" b="1" dirty="0">
                    <a:solidFill>
                      <a:srgbClr val="FF0000"/>
                    </a:solidFill>
                    <a:latin typeface="Calibri" panose="020F0502020204030204" pitchFamily="34" charset="0"/>
                    <a:ea typeface="Geneva" charset="-128"/>
                    <a:cs typeface="Calibri" panose="020F0502020204030204" pitchFamily="34" charset="0"/>
                  </a:rPr>
                  <a:t>5.3 Computing Currents</a:t>
                </a:r>
                <a:endParaRPr lang="en-US" sz="2800" b="1" dirty="0">
                  <a:solidFill>
                    <a:srgbClr val="FF0000"/>
                  </a:solidFill>
                  <a:latin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Knowing the load or demand vectors </a:t>
                </a:r>
                <a14:m>
                  <m:oMath xmlns:m="http://schemas.openxmlformats.org/officeDocument/2006/math">
                    <m:sSup>
                      <m:sSupPr>
                        <m:ctrlPr>
                          <a:rPr lang="en-US" sz="28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e>
                      <m:sup>
                        <m:r>
                          <a:rPr lang="en-US" sz="28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𝒂𝒃𝒄</m:t>
                        </m:r>
                      </m:sup>
                    </m:sSup>
                  </m:oMath>
                </a14:m>
                <a:r>
                  <a:rPr lang="en-US" sz="2800" dirty="0">
                    <a:effectLst/>
                    <a:latin typeface="Calibri" panose="020F0502020204030204" pitchFamily="34" charset="0"/>
                    <a:ea typeface="Calibri" panose="020F0502020204030204" pitchFamily="34" charset="0"/>
                    <a:cs typeface="Calibri" panose="020F0502020204030204" pitchFamily="34" charset="0"/>
                  </a:rPr>
                  <a:t> at each bus, the corresponding current vectors </a:t>
                </a:r>
                <a14:m>
                  <m:oMath xmlns:m="http://schemas.openxmlformats.org/officeDocument/2006/math">
                    <m:sSup>
                      <m:sSupPr>
                        <m:ctrlPr>
                          <a:rPr lang="en-US" sz="2800" b="1" i="1">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smtClean="0">
                            <a:latin typeface="Cambria Math" panose="02040503050406030204" pitchFamily="18" charset="0"/>
                            <a:ea typeface="Calibri" panose="020F0502020204030204" pitchFamily="34" charset="0"/>
                            <a:cs typeface="Times New Roman" panose="02020603050405020304" pitchFamily="18" charset="0"/>
                          </a:rPr>
                          <m:t>𝑰</m:t>
                        </m:r>
                      </m:e>
                      <m:sup>
                        <m:r>
                          <a:rPr lang="en-US" sz="2800" b="1" i="1">
                            <a:latin typeface="Cambria Math" panose="02040503050406030204" pitchFamily="18" charset="0"/>
                            <a:ea typeface="Calibri" panose="020F0502020204030204" pitchFamily="34" charset="0"/>
                            <a:cs typeface="Times New Roman" panose="02020603050405020304" pitchFamily="18" charset="0"/>
                          </a:rPr>
                          <m:t>𝒂𝒃𝒄</m:t>
                        </m:r>
                      </m:sup>
                    </m:sSup>
                  </m:oMath>
                </a14:m>
                <a:r>
                  <a:rPr lang="en-US" sz="2800" dirty="0">
                    <a:effectLst/>
                    <a:latin typeface="Calibri" panose="020F0502020204030204" pitchFamily="34" charset="0"/>
                    <a:ea typeface="Calibri" panose="020F0502020204030204" pitchFamily="34" charset="0"/>
                    <a:cs typeface="Calibri" panose="020F0502020204030204" pitchFamily="34" charset="0"/>
                  </a:rPr>
                  <a:t> can be found using following equation given the voltage vectors </a:t>
                </a:r>
                <a14:m>
                  <m:oMath xmlns:m="http://schemas.openxmlformats.org/officeDocument/2006/math">
                    <m:sSup>
                      <m:sSupPr>
                        <m:ctrlPr>
                          <a:rPr lang="en-US" sz="2800" b="1" i="1">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smtClean="0">
                            <a:latin typeface="Cambria Math" panose="02040503050406030204" pitchFamily="18" charset="0"/>
                            <a:ea typeface="Calibri" panose="020F0502020204030204" pitchFamily="34" charset="0"/>
                            <a:cs typeface="Times New Roman" panose="02020603050405020304" pitchFamily="18" charset="0"/>
                          </a:rPr>
                          <m:t>𝑽</m:t>
                        </m:r>
                      </m:e>
                      <m:sup>
                        <m:r>
                          <a:rPr lang="en-US" sz="2800" b="1" i="1">
                            <a:latin typeface="Cambria Math" panose="02040503050406030204" pitchFamily="18" charset="0"/>
                            <a:ea typeface="Calibri" panose="020F0502020204030204" pitchFamily="34" charset="0"/>
                            <a:cs typeface="Times New Roman" panose="02020603050405020304" pitchFamily="18" charset="0"/>
                          </a:rPr>
                          <m:t>𝒂𝒃𝒄</m:t>
                        </m:r>
                      </m:sup>
                    </m:sSup>
                  </m:oMath>
                </a14:m>
                <a:r>
                  <a:rPr lang="en-US" sz="2800" dirty="0">
                    <a:latin typeface="Calibri" panose="020F0502020204030204" pitchFamily="34" charset="0"/>
                    <a:ea typeface="Calibri" panose="020F0502020204030204" pitchFamily="34" charset="0"/>
                    <a:cs typeface="Calibri" panose="020F0502020204030204" pitchFamily="34" charset="0"/>
                  </a:rPr>
                  <a:t> at the buses.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ctr">
                  <a:spcBef>
                    <a:spcPts val="600"/>
                  </a:spcBef>
                  <a:buClr>
                    <a:srgbClr val="C00000"/>
                  </a:buClr>
                </a:pPr>
                <a14:m>
                  <m:oMath xmlns:m="http://schemas.openxmlformats.org/officeDocument/2006/math">
                    <m:sSup>
                      <m:sSupPr>
                        <m:ctrlPr>
                          <a:rPr lang="en-US" sz="28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sup>
                                  </m:sSubSup>
                                </m:e>
                              </m:mr>
                            </m:m>
                          </m:e>
                        </m:d>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e>
                      <m:sup>
                        <m:r>
                          <a:rPr lang="en-US" sz="2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a14:m>
                <a:r>
                  <a:rPr lang="en-US" sz="2800" dirty="0">
                    <a:effectLst/>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3965509"/>
              </a:xfrm>
              <a:prstGeom prst="rect">
                <a:avLst/>
              </a:prstGeom>
              <a:blipFill>
                <a:blip r:embed="rId2"/>
                <a:stretch>
                  <a:fillRect l="-1481" t="-1538" r="-1481"/>
                </a:stretch>
              </a:blipFill>
            </p:spPr>
            <p:txBody>
              <a:bodyPr/>
              <a:lstStyle/>
              <a:p>
                <a:r>
                  <a:rPr lang="en-US">
                    <a:noFill/>
                  </a:rPr>
                  <a:t> </a:t>
                </a:r>
              </a:p>
            </p:txBody>
          </p:sp>
        </mc:Fallback>
      </mc:AlternateContent>
      <p:sp>
        <p:nvSpPr>
          <p:cNvPr id="7" name="Footer Placeholder 4">
            <a:extLst>
              <a:ext uri="{FF2B5EF4-FFF2-40B4-BE49-F238E27FC236}">
                <a16:creationId xmlns:a16="http://schemas.microsoft.com/office/drawing/2014/main" id="{A36022E8-0873-B4DB-A1BC-733AEF47546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56155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39</a:t>
            </a:fld>
            <a:endParaRPr lang="en-US" dirty="0"/>
          </a:p>
        </p:txBody>
      </p:sp>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4585871"/>
          </a:xfrm>
          <a:prstGeom prst="rect">
            <a:avLst/>
          </a:prstGeom>
          <a:noFill/>
        </p:spPr>
        <p:txBody>
          <a:bodyPr wrap="square" rtlCol="0">
            <a:spAutoFit/>
          </a:bodyPr>
          <a:lstStyle/>
          <a:p>
            <a:pPr algn="just">
              <a:spcBef>
                <a:spcPts val="600"/>
              </a:spcBef>
            </a:pPr>
            <a:r>
              <a:rPr lang="en-US" sz="2800" b="1" dirty="0">
                <a:solidFill>
                  <a:srgbClr val="FF0000"/>
                </a:solidFill>
                <a:latin typeface="Calibri" panose="020F0502020204030204" pitchFamily="34" charset="0"/>
                <a:ea typeface="Geneva" charset="-128"/>
                <a:cs typeface="Calibri" panose="020F0502020204030204" pitchFamily="34" charset="0"/>
              </a:rPr>
              <a:t>5.3</a:t>
            </a:r>
            <a:r>
              <a:rPr lang="en-US" sz="1800" b="1" dirty="0">
                <a:solidFill>
                  <a:srgbClr val="FF0000"/>
                </a:solidFill>
                <a:latin typeface="Calibri" panose="020F0502020204030204" pitchFamily="34" charset="0"/>
                <a:ea typeface="Geneva" charset="-128"/>
                <a:cs typeface="Calibri" panose="020F0502020204030204" pitchFamily="34" charset="0"/>
              </a:rPr>
              <a:t> </a:t>
            </a:r>
            <a:r>
              <a:rPr lang="en-US" sz="2800" b="1" dirty="0">
                <a:solidFill>
                  <a:srgbClr val="FF0000"/>
                </a:solidFill>
                <a:latin typeface="Calibri" panose="020F0502020204030204" pitchFamily="34" charset="0"/>
                <a:ea typeface="Geneva" charset="-128"/>
                <a:cs typeface="Calibri" panose="020F0502020204030204" pitchFamily="34" charset="0"/>
              </a:rPr>
              <a:t>Computing Currents</a:t>
            </a:r>
            <a:endParaRPr lang="en-US" sz="2800" b="1" dirty="0">
              <a:solidFill>
                <a:srgbClr val="FF0000"/>
              </a:solidFill>
              <a:latin typeface="Calibri" panose="020F0502020204030204" pitchFamily="34" charset="0"/>
              <a:cs typeface="Calibri" panose="020F0502020204030204" pitchFamily="34" charset="0"/>
            </a:endParaRPr>
          </a:p>
          <a:p>
            <a:pPr algn="just">
              <a:spcBef>
                <a:spcPts val="600"/>
              </a:spcBef>
              <a:buClr>
                <a:srgbClr val="C00000"/>
              </a:buCl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buClr>
                <a:srgbClr val="C00000"/>
              </a:buCl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The above figure shows two three‐phase feeders connected between buses </a:t>
            </a:r>
            <a:r>
              <a:rPr lang="en-US" sz="2500" i="1" dirty="0">
                <a:effectLst/>
                <a:latin typeface="Calibri" panose="020F0502020204030204" pitchFamily="34" charset="0"/>
                <a:ea typeface="Calibri" panose="020F0502020204030204" pitchFamily="34" charset="0"/>
                <a:cs typeface="Calibri" panose="020F0502020204030204" pitchFamily="34" charset="0"/>
              </a:rPr>
              <a:t>i, j, </a:t>
            </a:r>
            <a:r>
              <a:rPr lang="en-US" sz="2500" dirty="0">
                <a:effectLst/>
                <a:latin typeface="Calibri" panose="020F0502020204030204" pitchFamily="34" charset="0"/>
                <a:ea typeface="Calibri" panose="020F0502020204030204" pitchFamily="34" charset="0"/>
                <a:cs typeface="Calibri" panose="020F0502020204030204" pitchFamily="34" charset="0"/>
              </a:rPr>
              <a:t>and </a:t>
            </a:r>
            <a:r>
              <a:rPr lang="en-US" sz="2500" i="1" dirty="0">
                <a:effectLst/>
                <a:latin typeface="Calibri" panose="020F0502020204030204" pitchFamily="34" charset="0"/>
                <a:ea typeface="Calibri" panose="020F0502020204030204" pitchFamily="34" charset="0"/>
                <a:cs typeface="Calibri" panose="020F0502020204030204" pitchFamily="34" charset="0"/>
              </a:rPr>
              <a:t>k</a:t>
            </a:r>
            <a:r>
              <a:rPr lang="en-US" sz="2500" dirty="0">
                <a:effectLst/>
                <a:latin typeface="Calibri" panose="020F0502020204030204" pitchFamily="34" charset="0"/>
                <a:ea typeface="Calibri" panose="020F0502020204030204" pitchFamily="34" charset="0"/>
                <a:cs typeface="Calibri" panose="020F0502020204030204" pitchFamily="34" charset="0"/>
              </a:rPr>
              <a:t> with respective loads at these buses. </a:t>
            </a:r>
            <a:endParaRPr lang="en-US" sz="25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88F81B0-0F59-5643-F42D-8889CBCAE201}"/>
              </a:ext>
            </a:extLst>
          </p:cNvPr>
          <p:cNvPicPr>
            <a:picLocks noChangeAspect="1"/>
          </p:cNvPicPr>
          <p:nvPr/>
        </p:nvPicPr>
        <p:blipFill>
          <a:blip r:embed="rId2"/>
          <a:stretch>
            <a:fillRect/>
          </a:stretch>
        </p:blipFill>
        <p:spPr>
          <a:xfrm>
            <a:off x="931812" y="1386464"/>
            <a:ext cx="7027817" cy="2333837"/>
          </a:xfrm>
          <a:prstGeom prst="rect">
            <a:avLst/>
          </a:prstGeom>
        </p:spPr>
      </p:pic>
      <p:sp>
        <p:nvSpPr>
          <p:cNvPr id="3" name="TextBox 2">
            <a:extLst>
              <a:ext uri="{FF2B5EF4-FFF2-40B4-BE49-F238E27FC236}">
                <a16:creationId xmlns:a16="http://schemas.microsoft.com/office/drawing/2014/main" id="{924B65AC-567D-D165-3C51-20F8D42957B5}"/>
              </a:ext>
            </a:extLst>
          </p:cNvPr>
          <p:cNvSpPr txBox="1"/>
          <p:nvPr/>
        </p:nvSpPr>
        <p:spPr>
          <a:xfrm>
            <a:off x="2237104" y="3751657"/>
            <a:ext cx="4417235"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Schematic showing line sections and connected loads.</a:t>
            </a:r>
            <a:endParaRPr lang="en-US" sz="1400" i="1" dirty="0">
              <a:latin typeface="Calibri" panose="020F0502020204030204" pitchFamily="34" charset="0"/>
              <a:cs typeface="Calibri" panose="020F0502020204030204" pitchFamily="34" charset="0"/>
            </a:endParaRPr>
          </a:p>
        </p:txBody>
      </p:sp>
      <p:sp>
        <p:nvSpPr>
          <p:cNvPr id="7" name="Footer Placeholder 4">
            <a:extLst>
              <a:ext uri="{FF2B5EF4-FFF2-40B4-BE49-F238E27FC236}">
                <a16:creationId xmlns:a16="http://schemas.microsoft.com/office/drawing/2014/main" id="{A36022E8-0873-B4DB-A1BC-733AEF47546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0281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5E32-E4D9-450B-AD9B-B6468478E6D8}"/>
              </a:ext>
            </a:extLst>
          </p:cNvPr>
          <p:cNvSpPr>
            <a:spLocks noGrp="1"/>
          </p:cNvSpPr>
          <p:nvPr>
            <p:ph type="title"/>
          </p:nvPr>
        </p:nvSpPr>
        <p:spPr/>
        <p:txBody>
          <a:bodyPr/>
          <a:lstStyle/>
          <a:p>
            <a:r>
              <a:rPr lang="en-US" dirty="0"/>
              <a:t>2. Modeling of Source Impedance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B7A35E-017B-4487-8017-AB775E3014FB}"/>
                  </a:ext>
                </a:extLst>
              </p:cNvPr>
              <p:cNvSpPr>
                <a:spLocks noGrp="1"/>
              </p:cNvSpPr>
              <p:nvPr>
                <p:ph idx="1"/>
              </p:nvPr>
            </p:nvSpPr>
            <p:spPr>
              <a:xfrm>
                <a:off x="457200" y="906087"/>
                <a:ext cx="8229600" cy="5174041"/>
              </a:xfrm>
            </p:spPr>
            <p:txBody>
              <a:bodyPr/>
              <a:lstStyle/>
              <a:p>
                <a:pPr algn="just">
                  <a:spcAft>
                    <a:spcPts val="600"/>
                  </a:spcAft>
                </a:pPr>
                <a:r>
                  <a:rPr lang="en-US" sz="2400" dirty="0">
                    <a:solidFill>
                      <a:schemeClr val="tx1"/>
                    </a:solidFill>
                    <a:latin typeface="Calibri" panose="020F0502020204030204" pitchFamily="34" charset="0"/>
                    <a:cs typeface="Calibri" panose="020F0502020204030204" pitchFamily="34" charset="0"/>
                  </a:rPr>
                  <a:t>A method that is valid for both radial and loop systems is to derive the sequence impedance values from the results of a fault study. </a:t>
                </a:r>
              </a:p>
              <a:p>
                <a:pPr algn="just">
                  <a:spcAft>
                    <a:spcPts val="600"/>
                  </a:spcAft>
                </a:pPr>
                <a:r>
                  <a:rPr lang="en-US" sz="2400" dirty="0">
                    <a:solidFill>
                      <a:schemeClr val="tx1"/>
                    </a:solidFill>
                    <a:latin typeface="Calibri" panose="020F0502020204030204" pitchFamily="34" charset="0"/>
                    <a:cs typeface="Calibri" panose="020F0502020204030204" pitchFamily="34" charset="0"/>
                  </a:rPr>
                  <a:t>The procedure involves considering different types of faults at the bus of interest and using the equivalent circuit for each fault to determine the source impedance for positive, negative, and zero sequences, as given below for bus </a:t>
                </a:r>
                <a:r>
                  <a:rPr lang="en-US" sz="2400" i="1" dirty="0">
                    <a:solidFill>
                      <a:schemeClr val="tx1"/>
                    </a:solidFill>
                    <a:latin typeface="Calibri" panose="020F0502020204030204" pitchFamily="34" charset="0"/>
                    <a:cs typeface="Calibri" panose="020F0502020204030204" pitchFamily="34" charset="0"/>
                  </a:rPr>
                  <a:t>m.</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𝛽</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den>
                            </m:f>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ad>
                                  <m:radPr>
                                    <m:deg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𝑓𝐿𝐿</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den>
                            </m:f>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𝑓𝐿𝐺</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den>
                            </m:f>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e>
                        </m:mr>
                      </m:m>
                    </m:oMath>
                  </m:oMathPara>
                </a14:m>
                <a:endParaRPr lang="en-US" sz="2000" dirty="0">
                  <a:solidFill>
                    <a:schemeClr val="tx1"/>
                  </a:solidFill>
                </a:endParaRPr>
              </a:p>
              <a:p>
                <a:pPr algn="l">
                  <a:spcAft>
                    <a:spcPts val="600"/>
                  </a:spcAft>
                  <a:buFont typeface="Arial" panose="020B0604020202020204" pitchFamily="34" charset="0"/>
                  <a:buChar char="•"/>
                </a:pPr>
                <a:endParaRPr lang="en-US" sz="1400" dirty="0">
                  <a:solidFill>
                    <a:srgbClr val="374151"/>
                  </a:solidFill>
                  <a:latin typeface="Söhne"/>
                </a:endParaRPr>
              </a:p>
              <a:p>
                <a:pPr algn="l">
                  <a:spcAft>
                    <a:spcPts val="600"/>
                  </a:spcAft>
                  <a:buFont typeface="Arial" panose="020B0604020202020204" pitchFamily="34" charset="0"/>
                  <a:buChar char="•"/>
                </a:pPr>
                <a:endParaRPr lang="en-US" sz="1400" b="0" i="0" dirty="0">
                  <a:solidFill>
                    <a:srgbClr val="374151"/>
                  </a:solidFill>
                  <a:effectLst/>
                  <a:latin typeface="Söhne"/>
                </a:endParaRPr>
              </a:p>
              <a:p>
                <a:pPr algn="l">
                  <a:spcAft>
                    <a:spcPts val="600"/>
                  </a:spcAft>
                  <a:buFont typeface="Arial" panose="020B0604020202020204" pitchFamily="34" charset="0"/>
                  <a:buChar char="•"/>
                </a:pPr>
                <a:endParaRPr lang="en-US" sz="1400" dirty="0">
                  <a:solidFill>
                    <a:srgbClr val="374151"/>
                  </a:solidFill>
                  <a:latin typeface="Söhne"/>
                </a:endParaRPr>
              </a:p>
              <a:p>
                <a:pPr algn="l">
                  <a:spcAft>
                    <a:spcPts val="600"/>
                  </a:spcAft>
                  <a:buFont typeface="Arial" panose="020B0604020202020204" pitchFamily="34" charset="0"/>
                  <a:buChar char="•"/>
                </a:pPr>
                <a:endParaRPr lang="en-US" sz="1400" b="0" i="0" dirty="0">
                  <a:solidFill>
                    <a:srgbClr val="374151"/>
                  </a:solidFill>
                  <a:effectLst/>
                  <a:latin typeface="Söhne"/>
                </a:endParaRPr>
              </a:p>
              <a:p>
                <a:pPr algn="just">
                  <a:spcAft>
                    <a:spcPts val="600"/>
                  </a:spcAft>
                </a:pPr>
                <a:endParaRPr lang="en-US" sz="2000" dirty="0">
                  <a:solidFill>
                    <a:schemeClr val="tx1"/>
                  </a:solidFill>
                </a:endParaRPr>
              </a:p>
              <a:p>
                <a:pPr algn="just">
                  <a:spcAft>
                    <a:spcPts val="600"/>
                  </a:spcAft>
                </a:pPr>
                <a:endParaRPr lang="en-US" sz="2000" dirty="0">
                  <a:solidFill>
                    <a:schemeClr val="tx1"/>
                  </a:solidFill>
                </a:endParaRPr>
              </a:p>
            </p:txBody>
          </p:sp>
        </mc:Choice>
        <mc:Fallback xmlns="">
          <p:sp>
            <p:nvSpPr>
              <p:cNvPr id="3" name="Content Placeholder 2">
                <a:extLst>
                  <a:ext uri="{FF2B5EF4-FFF2-40B4-BE49-F238E27FC236}">
                    <a16:creationId xmlns:a16="http://schemas.microsoft.com/office/drawing/2014/main" id="{B2B7A35E-017B-4487-8017-AB775E3014FB}"/>
                  </a:ext>
                </a:extLst>
              </p:cNvPr>
              <p:cNvSpPr>
                <a:spLocks noGrp="1" noRot="1" noChangeAspect="1" noMove="1" noResize="1" noEditPoints="1" noAdjustHandles="1" noChangeArrowheads="1" noChangeShapeType="1" noTextEdit="1"/>
              </p:cNvSpPr>
              <p:nvPr>
                <p:ph idx="1"/>
              </p:nvPr>
            </p:nvSpPr>
            <p:spPr>
              <a:xfrm>
                <a:off x="457200" y="906087"/>
                <a:ext cx="8229600" cy="5174041"/>
              </a:xfrm>
              <a:blipFill>
                <a:blip r:embed="rId2"/>
                <a:stretch>
                  <a:fillRect l="-593" t="-943"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84F2E726-6F51-4B36-A191-3AE9CCA082C0}"/>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6" name="TextBox 5">
            <a:extLst>
              <a:ext uri="{FF2B5EF4-FFF2-40B4-BE49-F238E27FC236}">
                <a16:creationId xmlns:a16="http://schemas.microsoft.com/office/drawing/2014/main" id="{D975B33E-81D0-43D3-B7AF-2CB0A81F3C49}"/>
              </a:ext>
            </a:extLst>
          </p:cNvPr>
          <p:cNvSpPr txBox="1"/>
          <p:nvPr/>
        </p:nvSpPr>
        <p:spPr>
          <a:xfrm>
            <a:off x="323704" y="5610154"/>
            <a:ext cx="8496591" cy="400110"/>
          </a:xfrm>
          <a:prstGeom prst="rect">
            <a:avLst/>
          </a:prstGeom>
          <a:noFill/>
        </p:spPr>
        <p:txBody>
          <a:bodyPr wrap="square" rtlCol="0">
            <a:spAutoFit/>
          </a:bodyPr>
          <a:lstStyle/>
          <a:p>
            <a:pPr algn="just"/>
            <a:r>
              <a:rPr lang="en-US" sz="2000" dirty="0">
                <a:solidFill>
                  <a:schemeClr val="tx1"/>
                </a:solidFill>
                <a:latin typeface="Calibri" panose="020F0502020204030204" pitchFamily="34" charset="0"/>
                <a:cs typeface="Calibri" panose="020F0502020204030204" pitchFamily="34" charset="0"/>
              </a:rPr>
              <a:t>Subscripts 1,2,and 0 represents positive, negative and zero sequence quantities</a:t>
            </a:r>
          </a:p>
        </p:txBody>
      </p:sp>
      <p:sp>
        <p:nvSpPr>
          <p:cNvPr id="9" name="Footer Placeholder 4">
            <a:extLst>
              <a:ext uri="{FF2B5EF4-FFF2-40B4-BE49-F238E27FC236}">
                <a16:creationId xmlns:a16="http://schemas.microsoft.com/office/drawing/2014/main" id="{66E38BF9-16E2-2221-249B-AF0AE5759051}"/>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51115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40</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3035031"/>
                <a:ext cx="8229600" cy="2808910"/>
              </a:xfrm>
              <a:prstGeom prst="rect">
                <a:avLst/>
              </a:prstGeom>
              <a:noFill/>
            </p:spPr>
            <p:txBody>
              <a:bodyPr wrap="square" rtlCol="0">
                <a:spAutoFit/>
              </a:bodyPr>
              <a:lstStyle/>
              <a:p>
                <a:pPr marL="285750" indent="-285750" algn="just">
                  <a:spcBef>
                    <a:spcPts val="600"/>
                  </a:spcBef>
                  <a:buClr>
                    <a:srgbClr val="C00000"/>
                  </a:buClr>
                  <a:buFont typeface="Arial" panose="020B0604020202020204" pitchFamily="34" charset="0"/>
                  <a:buChar char="•"/>
                </a:pPr>
                <a14:m>
                  <m:oMath xmlns:m="http://schemas.openxmlformats.org/officeDocument/2006/math">
                    <m:sSubSup>
                      <m:sSubSupPr>
                        <m:ctrlPr>
                          <a:rPr lang="en-US" sz="2500" b="1" i="1" smtClean="0">
                            <a:latin typeface="Cambria Math" panose="02040503050406030204" pitchFamily="18" charset="0"/>
                            <a:ea typeface="Calibri" panose="020F0502020204030204" pitchFamily="34" charset="0"/>
                            <a:cs typeface="Times New Roman" panose="02020603050405020304" pitchFamily="18" charset="0"/>
                          </a:rPr>
                        </m:ctrlPr>
                      </m:sSubSupPr>
                      <m:e>
                        <m:r>
                          <a:rPr lang="en-US" sz="2500" b="1" i="1">
                            <a:latin typeface="Cambria Math" panose="02040503050406030204" pitchFamily="18" charset="0"/>
                            <a:ea typeface="Calibri" panose="020F0502020204030204" pitchFamily="34" charset="0"/>
                            <a:cs typeface="Times New Roman" panose="02020603050405020304" pitchFamily="18" charset="0"/>
                          </a:rPr>
                          <m:t>𝑰</m:t>
                        </m:r>
                      </m:e>
                      <m:sub>
                        <m:r>
                          <a:rPr lang="en-US" sz="2500" b="1" i="1" smtClean="0">
                            <a:latin typeface="Cambria Math" panose="02040503050406030204" pitchFamily="18" charset="0"/>
                            <a:ea typeface="Calibri" panose="020F0502020204030204" pitchFamily="34" charset="0"/>
                            <a:cs typeface="Times New Roman" panose="02020603050405020304" pitchFamily="18" charset="0"/>
                          </a:rPr>
                          <m:t>𝒊</m:t>
                        </m:r>
                      </m:sub>
                      <m:sup>
                        <m:r>
                          <a:rPr lang="en-US" sz="25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25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25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2500" b="1" i="1">
                            <a:latin typeface="Cambria Math" panose="02040503050406030204" pitchFamily="18" charset="0"/>
                            <a:ea typeface="Calibri" panose="020F0502020204030204" pitchFamily="34" charset="0"/>
                            <a:cs typeface="Times New Roman" panose="02020603050405020304" pitchFamily="18" charset="0"/>
                          </a:rPr>
                          <m:t>𝑰</m:t>
                        </m:r>
                      </m:e>
                      <m:sub>
                        <m:r>
                          <a:rPr lang="en-US" sz="2500" b="1" i="1" smtClean="0">
                            <a:latin typeface="Cambria Math" panose="02040503050406030204" pitchFamily="18" charset="0"/>
                            <a:ea typeface="Calibri" panose="020F0502020204030204" pitchFamily="34" charset="0"/>
                            <a:cs typeface="Times New Roman" panose="02020603050405020304" pitchFamily="18" charset="0"/>
                          </a:rPr>
                          <m:t>𝒋</m:t>
                        </m:r>
                      </m:sub>
                      <m:sup>
                        <m:r>
                          <a:rPr lang="en-US" sz="25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2500" dirty="0">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25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2500" b="1" i="1">
                            <a:latin typeface="Cambria Math" panose="02040503050406030204" pitchFamily="18" charset="0"/>
                            <a:ea typeface="Calibri" panose="020F0502020204030204" pitchFamily="34" charset="0"/>
                            <a:cs typeface="Times New Roman" panose="02020603050405020304" pitchFamily="18" charset="0"/>
                          </a:rPr>
                          <m:t>𝑰</m:t>
                        </m:r>
                      </m:e>
                      <m:sub>
                        <m:r>
                          <a:rPr lang="en-US" sz="2500" b="1" i="1" smtClean="0">
                            <a:latin typeface="Cambria Math" panose="02040503050406030204" pitchFamily="18" charset="0"/>
                            <a:ea typeface="Calibri" panose="020F0502020204030204" pitchFamily="34" charset="0"/>
                            <a:cs typeface="Times New Roman" panose="02020603050405020304" pitchFamily="18" charset="0"/>
                          </a:rPr>
                          <m:t>𝒌</m:t>
                        </m:r>
                      </m:sub>
                      <m:sup>
                        <m:r>
                          <a:rPr lang="en-US" sz="25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2500" b="1" dirty="0">
                    <a:effectLst/>
                    <a:latin typeface="Calibri" panose="020F0502020204030204" pitchFamily="34" charset="0"/>
                    <a:ea typeface="Calibri" panose="020F0502020204030204" pitchFamily="34" charset="0"/>
                    <a:cs typeface="Calibri" panose="020F0502020204030204" pitchFamily="34" charset="0"/>
                  </a:rPr>
                  <a:t> </a:t>
                </a:r>
                <a:r>
                  <a:rPr lang="en-US" sz="2500" dirty="0">
                    <a:effectLst/>
                    <a:latin typeface="Calibri" panose="020F0502020204030204" pitchFamily="34" charset="0"/>
                    <a:ea typeface="Calibri" panose="020F0502020204030204" pitchFamily="34" charset="0"/>
                    <a:cs typeface="Calibri" panose="020F0502020204030204" pitchFamily="34" charset="0"/>
                  </a:rPr>
                  <a:t>are load current vectors at buses </a:t>
                </a:r>
                <a:r>
                  <a:rPr lang="en-US" sz="2500" i="1" dirty="0">
                    <a:effectLst/>
                    <a:latin typeface="Calibri" panose="020F0502020204030204" pitchFamily="34" charset="0"/>
                    <a:ea typeface="Calibri" panose="020F0502020204030204" pitchFamily="34" charset="0"/>
                    <a:cs typeface="Calibri" panose="020F0502020204030204" pitchFamily="34" charset="0"/>
                  </a:rPr>
                  <a:t>i, j, </a:t>
                </a:r>
                <a:r>
                  <a:rPr lang="en-US" sz="2500" dirty="0">
                    <a:effectLst/>
                    <a:latin typeface="Calibri" panose="020F0502020204030204" pitchFamily="34" charset="0"/>
                    <a:ea typeface="Calibri" panose="020F0502020204030204" pitchFamily="34" charset="0"/>
                    <a:cs typeface="Calibri" panose="020F0502020204030204" pitchFamily="34" charset="0"/>
                  </a:rPr>
                  <a:t>and</a:t>
                </a:r>
                <a:r>
                  <a:rPr lang="en-US" sz="2500" i="1" dirty="0">
                    <a:effectLst/>
                    <a:latin typeface="Calibri" panose="020F0502020204030204" pitchFamily="34" charset="0"/>
                    <a:ea typeface="Calibri" panose="020F0502020204030204" pitchFamily="34" charset="0"/>
                    <a:cs typeface="Calibri" panose="020F0502020204030204" pitchFamily="34" charset="0"/>
                  </a:rPr>
                  <a:t> k</a:t>
                </a:r>
                <a:r>
                  <a:rPr lang="en-US" sz="2500" dirty="0">
                    <a:effectLst/>
                    <a:latin typeface="Calibri" panose="020F0502020204030204" pitchFamily="34" charset="0"/>
                    <a:ea typeface="Calibri" panose="020F0502020204030204" pitchFamily="34" charset="0"/>
                    <a:cs typeface="Calibri" panose="020F0502020204030204" pitchFamily="34" charset="0"/>
                  </a:rPr>
                  <a:t>, respectively. </a:t>
                </a:r>
              </a:p>
              <a:p>
                <a:pPr marL="285750" indent="-285750" algn="just">
                  <a:spcBef>
                    <a:spcPts val="600"/>
                  </a:spcBef>
                  <a:buClr>
                    <a:srgbClr val="C00000"/>
                  </a:buClr>
                  <a:buFont typeface="Arial" panose="020B0604020202020204" pitchFamily="34" charset="0"/>
                  <a:buChar char="•"/>
                </a:pPr>
                <a14:m>
                  <m:oMath xmlns:m="http://schemas.openxmlformats.org/officeDocument/2006/math">
                    <m:sSubSup>
                      <m:sSubSupPr>
                        <m:ctrlPr>
                          <a:rPr lang="en-US" sz="2500" b="1" i="1" smtClean="0">
                            <a:latin typeface="Cambria Math" panose="02040503050406030204" pitchFamily="18" charset="0"/>
                            <a:ea typeface="Calibri" panose="020F0502020204030204" pitchFamily="34" charset="0"/>
                            <a:cs typeface="Times New Roman" panose="02020603050405020304" pitchFamily="18" charset="0"/>
                          </a:rPr>
                        </m:ctrlPr>
                      </m:sSubSupPr>
                      <m:e>
                        <m:r>
                          <a:rPr lang="en-US" sz="2500" b="1" i="1">
                            <a:latin typeface="Cambria Math" panose="02040503050406030204" pitchFamily="18" charset="0"/>
                            <a:ea typeface="Calibri" panose="020F0502020204030204" pitchFamily="34" charset="0"/>
                            <a:cs typeface="Times New Roman" panose="02020603050405020304" pitchFamily="18" charset="0"/>
                          </a:rPr>
                          <m:t>𝑰</m:t>
                        </m:r>
                      </m:e>
                      <m:sub>
                        <m:r>
                          <a:rPr lang="en-US" sz="2500" b="1" i="1" smtClean="0">
                            <a:latin typeface="Cambria Math" panose="02040503050406030204" pitchFamily="18" charset="0"/>
                            <a:ea typeface="Calibri" panose="020F0502020204030204" pitchFamily="34" charset="0"/>
                            <a:cs typeface="Times New Roman" panose="02020603050405020304" pitchFamily="18" charset="0"/>
                          </a:rPr>
                          <m:t>𝒊𝒋</m:t>
                        </m:r>
                      </m:sub>
                      <m:sup>
                        <m:r>
                          <a:rPr lang="en-US" sz="25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2500" b="1" dirty="0">
                    <a:effectLst/>
                    <a:latin typeface="Calibri" panose="020F0502020204030204" pitchFamily="34" charset="0"/>
                    <a:ea typeface="Calibri" panose="020F0502020204030204" pitchFamily="34" charset="0"/>
                    <a:cs typeface="Calibri" panose="020F0502020204030204" pitchFamily="34" charset="0"/>
                  </a:rPr>
                  <a:t> </a:t>
                </a:r>
                <a:r>
                  <a:rPr lang="en-US" sz="2500" dirty="0">
                    <a:effectLst/>
                    <a:latin typeface="Calibri" panose="020F0502020204030204" pitchFamily="34" charset="0"/>
                    <a:ea typeface="Calibri" panose="020F0502020204030204" pitchFamily="34" charset="0"/>
                    <a:cs typeface="Calibri" panose="020F0502020204030204" pitchFamily="34" charset="0"/>
                  </a:rPr>
                  <a:t>and </a:t>
                </a:r>
                <a14:m>
                  <m:oMath xmlns:m="http://schemas.openxmlformats.org/officeDocument/2006/math">
                    <m:sSubSup>
                      <m:sSubSupPr>
                        <m:ctrlPr>
                          <a:rPr lang="en-US" sz="25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2500" b="1" i="1">
                            <a:latin typeface="Cambria Math" panose="02040503050406030204" pitchFamily="18" charset="0"/>
                            <a:ea typeface="Calibri" panose="020F0502020204030204" pitchFamily="34" charset="0"/>
                            <a:cs typeface="Times New Roman" panose="02020603050405020304" pitchFamily="18" charset="0"/>
                          </a:rPr>
                          <m:t>𝑰</m:t>
                        </m:r>
                      </m:e>
                      <m:sub>
                        <m:r>
                          <a:rPr lang="en-US" sz="2500" b="1" i="1">
                            <a:latin typeface="Cambria Math" panose="02040503050406030204" pitchFamily="18" charset="0"/>
                            <a:ea typeface="Calibri" panose="020F0502020204030204" pitchFamily="34" charset="0"/>
                            <a:cs typeface="Times New Roman" panose="02020603050405020304" pitchFamily="18" charset="0"/>
                          </a:rPr>
                          <m:t>𝒋</m:t>
                        </m:r>
                        <m:r>
                          <a:rPr lang="en-US" sz="2500" b="1" i="1" smtClean="0">
                            <a:latin typeface="Cambria Math" panose="02040503050406030204" pitchFamily="18" charset="0"/>
                            <a:ea typeface="Calibri" panose="020F0502020204030204" pitchFamily="34" charset="0"/>
                            <a:cs typeface="Times New Roman" panose="02020603050405020304" pitchFamily="18" charset="0"/>
                          </a:rPr>
                          <m:t>𝒌</m:t>
                        </m:r>
                      </m:sub>
                      <m:sup>
                        <m:r>
                          <a:rPr lang="en-US" sz="25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2500" dirty="0">
                    <a:effectLst/>
                    <a:latin typeface="Calibri" panose="020F0502020204030204" pitchFamily="34" charset="0"/>
                    <a:ea typeface="Calibri" panose="020F0502020204030204" pitchFamily="34" charset="0"/>
                    <a:cs typeface="Calibri" panose="020F0502020204030204" pitchFamily="34" charset="0"/>
                  </a:rPr>
                  <a:t>  are current vectors of currents flowing on lines between buses </a:t>
                </a:r>
                <a:r>
                  <a:rPr lang="en-US" sz="2500" i="1" dirty="0">
                    <a:effectLst/>
                    <a:latin typeface="Calibri" panose="020F0502020204030204" pitchFamily="34" charset="0"/>
                    <a:ea typeface="Calibri" panose="020F0502020204030204" pitchFamily="34" charset="0"/>
                    <a:cs typeface="Calibri" panose="020F0502020204030204" pitchFamily="34" charset="0"/>
                  </a:rPr>
                  <a:t>i</a:t>
                </a:r>
                <a:r>
                  <a:rPr lang="en-US" sz="2500" dirty="0">
                    <a:effectLst/>
                    <a:latin typeface="Calibri" panose="020F0502020204030204" pitchFamily="34" charset="0"/>
                    <a:ea typeface="Calibri" panose="020F0502020204030204" pitchFamily="34" charset="0"/>
                    <a:cs typeface="Calibri" panose="020F0502020204030204" pitchFamily="34" charset="0"/>
                  </a:rPr>
                  <a:t> and </a:t>
                </a:r>
                <a:r>
                  <a:rPr lang="en-US" sz="2500" i="1" dirty="0">
                    <a:effectLst/>
                    <a:latin typeface="Calibri" panose="020F0502020204030204" pitchFamily="34" charset="0"/>
                    <a:ea typeface="Calibri" panose="020F0502020204030204" pitchFamily="34" charset="0"/>
                    <a:cs typeface="Calibri" panose="020F0502020204030204" pitchFamily="34" charset="0"/>
                  </a:rPr>
                  <a:t>j</a:t>
                </a:r>
                <a:r>
                  <a:rPr lang="en-US" sz="2500" dirty="0">
                    <a:effectLst/>
                    <a:latin typeface="Calibri" panose="020F0502020204030204" pitchFamily="34" charset="0"/>
                    <a:ea typeface="Calibri" panose="020F0502020204030204" pitchFamily="34" charset="0"/>
                    <a:cs typeface="Calibri" panose="020F0502020204030204" pitchFamily="34" charset="0"/>
                  </a:rPr>
                  <a:t>, and </a:t>
                </a:r>
                <a:r>
                  <a:rPr lang="en-US" sz="2500" i="1" dirty="0">
                    <a:effectLst/>
                    <a:latin typeface="Calibri" panose="020F0502020204030204" pitchFamily="34" charset="0"/>
                    <a:ea typeface="Calibri" panose="020F0502020204030204" pitchFamily="34" charset="0"/>
                    <a:cs typeface="Calibri" panose="020F0502020204030204" pitchFamily="34" charset="0"/>
                  </a:rPr>
                  <a:t>j</a:t>
                </a:r>
                <a:r>
                  <a:rPr lang="en-US" sz="2500" dirty="0">
                    <a:effectLst/>
                    <a:latin typeface="Calibri" panose="020F0502020204030204" pitchFamily="34" charset="0"/>
                    <a:ea typeface="Calibri" panose="020F0502020204030204" pitchFamily="34" charset="0"/>
                    <a:cs typeface="Calibri" panose="020F0502020204030204" pitchFamily="34" charset="0"/>
                  </a:rPr>
                  <a:t> and </a:t>
                </a:r>
                <a:r>
                  <a:rPr lang="en-US" sz="2500" i="1" dirty="0">
                    <a:effectLst/>
                    <a:latin typeface="Calibri" panose="020F0502020204030204" pitchFamily="34" charset="0"/>
                    <a:ea typeface="Calibri" panose="020F0502020204030204" pitchFamily="34" charset="0"/>
                    <a:cs typeface="Calibri" panose="020F0502020204030204" pitchFamily="34" charset="0"/>
                  </a:rPr>
                  <a:t>k</a:t>
                </a:r>
                <a:r>
                  <a:rPr lang="en-US" sz="25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spcBef>
                    <a:spcPts val="600"/>
                  </a:spcBef>
                  <a:buClr>
                    <a:srgbClr val="C00000"/>
                  </a:buClr>
                  <a:buFont typeface="Arial" panose="020B0604020202020204" pitchFamily="34" charset="0"/>
                  <a:buChar char="•"/>
                </a:pPr>
                <a14:m>
                  <m:oMath xmlns:m="http://schemas.openxmlformats.org/officeDocument/2006/math">
                    <m:sSubSup>
                      <m:sSubSupPr>
                        <m:ctrlPr>
                          <a:rPr lang="en-US" sz="2500" b="1" i="1" smtClean="0">
                            <a:latin typeface="Cambria Math" panose="02040503050406030204" pitchFamily="18" charset="0"/>
                            <a:ea typeface="Calibri" panose="020F0502020204030204" pitchFamily="34" charset="0"/>
                            <a:cs typeface="Times New Roman" panose="02020603050405020304" pitchFamily="18" charset="0"/>
                          </a:rPr>
                        </m:ctrlPr>
                      </m:sSubSupPr>
                      <m:e>
                        <m:r>
                          <a:rPr lang="en-US" sz="2500" b="1" i="1">
                            <a:latin typeface="Cambria Math" panose="02040503050406030204" pitchFamily="18" charset="0"/>
                            <a:ea typeface="Calibri" panose="020F0502020204030204" pitchFamily="34" charset="0"/>
                            <a:cs typeface="Times New Roman" panose="02020603050405020304" pitchFamily="18" charset="0"/>
                          </a:rPr>
                          <m:t>𝑰</m:t>
                        </m:r>
                      </m:e>
                      <m:sub>
                        <m:r>
                          <a:rPr lang="en-US" sz="2500" b="1" i="1" smtClean="0">
                            <a:latin typeface="Cambria Math" panose="02040503050406030204" pitchFamily="18" charset="0"/>
                            <a:ea typeface="Calibri" panose="020F0502020204030204" pitchFamily="34" charset="0"/>
                            <a:cs typeface="Times New Roman" panose="02020603050405020304" pitchFamily="18" charset="0"/>
                          </a:rPr>
                          <m:t>𝒉𝒊</m:t>
                        </m:r>
                      </m:sub>
                      <m:sup>
                        <m:r>
                          <a:rPr lang="en-US" sz="25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2500" dirty="0">
                    <a:effectLst/>
                    <a:latin typeface="Calibri" panose="020F0502020204030204" pitchFamily="34" charset="0"/>
                    <a:ea typeface="Calibri" panose="020F0502020204030204" pitchFamily="34" charset="0"/>
                    <a:cs typeface="Calibri" panose="020F0502020204030204" pitchFamily="34" charset="0"/>
                  </a:rPr>
                  <a:t>  is vector of currents entering bus </a:t>
                </a:r>
                <a:r>
                  <a:rPr lang="en-US" sz="2500" i="1" dirty="0">
                    <a:effectLst/>
                    <a:latin typeface="Calibri" panose="020F0502020204030204" pitchFamily="34" charset="0"/>
                    <a:ea typeface="Calibri" panose="020F0502020204030204" pitchFamily="34" charset="0"/>
                    <a:cs typeface="Calibri" panose="020F0502020204030204" pitchFamily="34" charset="0"/>
                  </a:rPr>
                  <a:t>i</a:t>
                </a:r>
                <a:r>
                  <a:rPr lang="en-US" sz="2500" dirty="0">
                    <a:effectLst/>
                    <a:latin typeface="Calibri" panose="020F0502020204030204" pitchFamily="34" charset="0"/>
                    <a:ea typeface="Calibri" panose="020F0502020204030204" pitchFamily="34" charset="0"/>
                    <a:cs typeface="Calibri" panose="020F0502020204030204" pitchFamily="34" charset="0"/>
                  </a:rPr>
                  <a:t> from bus </a:t>
                </a:r>
                <a:r>
                  <a:rPr lang="en-US" sz="2500" i="1" dirty="0">
                    <a:effectLst/>
                    <a:latin typeface="Calibri" panose="020F0502020204030204" pitchFamily="34" charset="0"/>
                    <a:ea typeface="Calibri" panose="020F0502020204030204" pitchFamily="34" charset="0"/>
                    <a:cs typeface="Calibri" panose="020F0502020204030204" pitchFamily="34" charset="0"/>
                  </a:rPr>
                  <a:t>h</a:t>
                </a:r>
                <a:r>
                  <a:rPr lang="en-US" sz="2500" dirty="0">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25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2500" b="1" i="1">
                            <a:latin typeface="Cambria Math" panose="02040503050406030204" pitchFamily="18" charset="0"/>
                            <a:ea typeface="Calibri" panose="020F0502020204030204" pitchFamily="34" charset="0"/>
                            <a:cs typeface="Times New Roman" panose="02020603050405020304" pitchFamily="18" charset="0"/>
                          </a:rPr>
                          <m:t>𝑰</m:t>
                        </m:r>
                      </m:e>
                      <m:sub>
                        <m:r>
                          <a:rPr lang="en-US" sz="2500" b="1" i="1" smtClean="0">
                            <a:latin typeface="Cambria Math" panose="02040503050406030204" pitchFamily="18" charset="0"/>
                            <a:ea typeface="Calibri" panose="020F0502020204030204" pitchFamily="34" charset="0"/>
                            <a:cs typeface="Times New Roman" panose="02020603050405020304" pitchFamily="18" charset="0"/>
                          </a:rPr>
                          <m:t>𝒌𝒍</m:t>
                        </m:r>
                      </m:sub>
                      <m:sup>
                        <m:r>
                          <a:rPr lang="en-US" sz="25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2500" dirty="0">
                    <a:effectLst/>
                    <a:latin typeface="Calibri" panose="020F0502020204030204" pitchFamily="34" charset="0"/>
                    <a:ea typeface="Calibri" panose="020F0502020204030204" pitchFamily="34" charset="0"/>
                    <a:cs typeface="Calibri" panose="020F0502020204030204" pitchFamily="34" charset="0"/>
                  </a:rPr>
                  <a:t> is vector of currents leaving bus </a:t>
                </a:r>
                <a:r>
                  <a:rPr lang="en-US" sz="2500" i="1" dirty="0">
                    <a:effectLst/>
                    <a:latin typeface="Calibri" panose="020F0502020204030204" pitchFamily="34" charset="0"/>
                    <a:ea typeface="Calibri" panose="020F0502020204030204" pitchFamily="34" charset="0"/>
                    <a:cs typeface="Calibri" panose="020F0502020204030204" pitchFamily="34" charset="0"/>
                  </a:rPr>
                  <a:t>k</a:t>
                </a:r>
                <a:r>
                  <a:rPr lang="en-US" sz="2500" dirty="0">
                    <a:effectLst/>
                    <a:latin typeface="Calibri" panose="020F0502020204030204" pitchFamily="34" charset="0"/>
                    <a:ea typeface="Calibri" panose="020F0502020204030204" pitchFamily="34" charset="0"/>
                    <a:cs typeface="Calibri" panose="020F0502020204030204" pitchFamily="34" charset="0"/>
                  </a:rPr>
                  <a:t> toward bus </a:t>
                </a:r>
                <a:r>
                  <a:rPr lang="en-US" sz="2500" i="1" dirty="0">
                    <a:effectLst/>
                    <a:latin typeface="Calibri" panose="020F0502020204030204" pitchFamily="34" charset="0"/>
                    <a:ea typeface="Calibri" panose="020F0502020204030204" pitchFamily="34" charset="0"/>
                    <a:cs typeface="Calibri" panose="020F0502020204030204" pitchFamily="34" charset="0"/>
                  </a:rPr>
                  <a:t>l</a:t>
                </a:r>
                <a:r>
                  <a:rPr lang="en-US" sz="2500" dirty="0">
                    <a:effectLst/>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3035031"/>
                <a:ext cx="8229600" cy="2808910"/>
              </a:xfrm>
              <a:prstGeom prst="rect">
                <a:avLst/>
              </a:prstGeom>
              <a:blipFill>
                <a:blip r:embed="rId2"/>
                <a:stretch>
                  <a:fillRect t="-434" r="-1185" b="-4338"/>
                </a:stretch>
              </a:blipFill>
            </p:spPr>
            <p:txBody>
              <a:bodyPr/>
              <a:lstStyle/>
              <a:p>
                <a:r>
                  <a:rPr lang="en-US">
                    <a:noFill/>
                  </a:rPr>
                  <a:t> </a:t>
                </a:r>
              </a:p>
            </p:txBody>
          </p:sp>
        </mc:Fallback>
      </mc:AlternateContent>
      <p:sp>
        <p:nvSpPr>
          <p:cNvPr id="7" name="Footer Placeholder 4">
            <a:extLst>
              <a:ext uri="{FF2B5EF4-FFF2-40B4-BE49-F238E27FC236}">
                <a16:creationId xmlns:a16="http://schemas.microsoft.com/office/drawing/2014/main" id="{5379EAE2-0C8B-075B-1C9E-1FE8A0176CF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pic>
        <p:nvPicPr>
          <p:cNvPr id="9" name="Picture 8">
            <a:extLst>
              <a:ext uri="{FF2B5EF4-FFF2-40B4-BE49-F238E27FC236}">
                <a16:creationId xmlns:a16="http://schemas.microsoft.com/office/drawing/2014/main" id="{CD28F0A7-391F-4513-B597-EE4D45566017}"/>
              </a:ext>
            </a:extLst>
          </p:cNvPr>
          <p:cNvPicPr>
            <a:picLocks noChangeAspect="1"/>
          </p:cNvPicPr>
          <p:nvPr/>
        </p:nvPicPr>
        <p:blipFill>
          <a:blip r:embed="rId3"/>
          <a:stretch>
            <a:fillRect/>
          </a:stretch>
        </p:blipFill>
        <p:spPr>
          <a:xfrm>
            <a:off x="1551228" y="777871"/>
            <a:ext cx="6041544" cy="2006310"/>
          </a:xfrm>
          <a:prstGeom prst="rect">
            <a:avLst/>
          </a:prstGeom>
        </p:spPr>
      </p:pic>
    </p:spTree>
    <p:extLst>
      <p:ext uri="{BB962C8B-B14F-4D97-AF65-F5344CB8AC3E}">
        <p14:creationId xmlns:p14="http://schemas.microsoft.com/office/powerpoint/2010/main" val="1637344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41</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5249001"/>
              </a:xfrm>
              <a:prstGeom prst="rect">
                <a:avLst/>
              </a:prstGeom>
              <a:noFill/>
            </p:spPr>
            <p:txBody>
              <a:bodyPr wrap="square" rtlCol="0">
                <a:spAutoFit/>
              </a:bodyPr>
              <a:lstStyle/>
              <a:p>
                <a:pPr algn="just">
                  <a:spcBef>
                    <a:spcPts val="600"/>
                  </a:spcBef>
                  <a:buClr>
                    <a:srgbClr val="C00000"/>
                  </a:buClr>
                </a:pPr>
                <a:endParaRPr lang="en-US" sz="18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b="1" i="1" dirty="0">
                  <a:latin typeface="Cambria Math" panose="02040503050406030204" pitchFamily="18" charset="0"/>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Applying KCL at buses, </a:t>
                </a:r>
                <a:r>
                  <a:rPr lang="en-US" sz="2500" i="1" dirty="0">
                    <a:effectLst/>
                    <a:latin typeface="Calibri" panose="020F0502020204030204" pitchFamily="34" charset="0"/>
                    <a:ea typeface="Calibri" panose="020F0502020204030204" pitchFamily="34" charset="0"/>
                    <a:cs typeface="Calibri" panose="020F0502020204030204" pitchFamily="34" charset="0"/>
                  </a:rPr>
                  <a:t>i</a:t>
                </a:r>
                <a:r>
                  <a:rPr lang="en-US" sz="2500" dirty="0">
                    <a:effectLst/>
                    <a:latin typeface="Calibri" panose="020F0502020204030204" pitchFamily="34" charset="0"/>
                    <a:ea typeface="Calibri" panose="020F0502020204030204" pitchFamily="34" charset="0"/>
                    <a:cs typeface="Calibri" panose="020F0502020204030204" pitchFamily="34" charset="0"/>
                  </a:rPr>
                  <a:t>, </a:t>
                </a:r>
                <a:r>
                  <a:rPr lang="en-US" sz="2500" i="1" dirty="0">
                    <a:effectLst/>
                    <a:latin typeface="Calibri" panose="020F0502020204030204" pitchFamily="34" charset="0"/>
                    <a:ea typeface="Calibri" panose="020F0502020204030204" pitchFamily="34" charset="0"/>
                    <a:cs typeface="Calibri" panose="020F0502020204030204" pitchFamily="34" charset="0"/>
                  </a:rPr>
                  <a:t>j</a:t>
                </a:r>
                <a:r>
                  <a:rPr lang="en-US" sz="2500" dirty="0">
                    <a:effectLst/>
                    <a:latin typeface="Calibri" panose="020F0502020204030204" pitchFamily="34" charset="0"/>
                    <a:ea typeface="Calibri" panose="020F0502020204030204" pitchFamily="34" charset="0"/>
                    <a:cs typeface="Calibri" panose="020F0502020204030204" pitchFamily="34" charset="0"/>
                  </a:rPr>
                  <a:t>, and </a:t>
                </a:r>
                <a:r>
                  <a:rPr lang="en-US" sz="2500" i="1" dirty="0">
                    <a:effectLst/>
                    <a:latin typeface="Calibri" panose="020F0502020204030204" pitchFamily="34" charset="0"/>
                    <a:ea typeface="Calibri" panose="020F0502020204030204" pitchFamily="34" charset="0"/>
                    <a:cs typeface="Calibri" panose="020F0502020204030204" pitchFamily="34" charset="0"/>
                  </a:rPr>
                  <a:t>k</a:t>
                </a:r>
                <a:r>
                  <a:rPr lang="en-US" sz="2500" dirty="0">
                    <a:effectLst/>
                    <a:latin typeface="Calibri" panose="020F0502020204030204" pitchFamily="34" charset="0"/>
                    <a:ea typeface="Calibri" panose="020F0502020204030204" pitchFamily="34" charset="0"/>
                    <a:cs typeface="Calibri" panose="020F0502020204030204" pitchFamily="34" charset="0"/>
                  </a:rPr>
                  <a:t>, we get,</a:t>
                </a:r>
              </a:p>
              <a:p>
                <a:pPr algn="ctr">
                  <a:spcBef>
                    <a:spcPts val="600"/>
                  </a:spcBef>
                  <a:buClr>
                    <a:srgbClr val="C00000"/>
                  </a:buClr>
                </a:pPr>
                <a14:m>
                  <m:oMath xmlns:m="http://schemas.openxmlformats.org/officeDocument/2006/math">
                    <m:m>
                      <m:mPr>
                        <m:plcHide m:val="on"/>
                        <m:mcs>
                          <m:mc>
                            <m:mcPr>
                              <m:count m:val="2"/>
                              <m:mcJc m:val="center"/>
                            </m:mcPr>
                          </m:mc>
                        </m:mcs>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mPr>
                      <m:mr>
                        <m:e/>
                        <m:e>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h𝑖</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e>
                      </m:mr>
                      <m:mr>
                        <m:e/>
                        <m:e>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𝑗𝑘</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𝑗</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e>
                      </m:mr>
                    </m:m>
                  </m:oMath>
                </a14:m>
                <a:r>
                  <a:rPr lang="en-US" sz="2500" dirty="0">
                    <a:effectLst/>
                    <a:latin typeface="Calibri" panose="020F0502020204030204" pitchFamily="34" charset="0"/>
                    <a:ea typeface="Calibri" panose="020F0502020204030204" pitchFamily="34" charset="0"/>
                    <a:cs typeface="Calibri" panose="020F0502020204030204" pitchFamily="34" charset="0"/>
                  </a:rPr>
                  <a:t> </a:t>
                </a:r>
              </a:p>
              <a:p>
                <a:pPr algn="ctr">
                  <a:spcBef>
                    <a:spcPts val="600"/>
                  </a:spcBef>
                  <a:buClr>
                    <a:srgbClr val="C00000"/>
                  </a:buClr>
                </a:pPr>
                <a:r>
                  <a:rPr lang="en-US" sz="25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𝑗𝑘</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𝑘𝑙</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𝑘</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endParaRPr lang="en-US" sz="2500" dirty="0">
                  <a:effectLst/>
                  <a:latin typeface="Georgia" panose="02040502050405020303" pitchFamily="18" charset="0"/>
                  <a:ea typeface="Calibri" panose="020F0502020204030204" pitchFamily="34" charset="0"/>
                  <a:cs typeface="Times New Roman" panose="02020603050405020304" pitchFamily="18" charset="0"/>
                </a:endParaRPr>
              </a:p>
              <a:p>
                <a:pPr algn="just">
                  <a:spcBef>
                    <a:spcPts val="600"/>
                  </a:spcBef>
                  <a:buClr>
                    <a:srgbClr val="C00000"/>
                  </a:buClr>
                </a:pPr>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5249001"/>
              </a:xfrm>
              <a:prstGeom prst="rect">
                <a:avLst/>
              </a:prstGeom>
              <a:blipFill>
                <a:blip r:embed="rId2"/>
                <a:stretch>
                  <a:fillRect l="-103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88F81B0-0F59-5643-F42D-8889CBCAE201}"/>
              </a:ext>
            </a:extLst>
          </p:cNvPr>
          <p:cNvPicPr>
            <a:picLocks noChangeAspect="1"/>
          </p:cNvPicPr>
          <p:nvPr/>
        </p:nvPicPr>
        <p:blipFill>
          <a:blip r:embed="rId3"/>
          <a:stretch>
            <a:fillRect/>
          </a:stretch>
        </p:blipFill>
        <p:spPr>
          <a:xfrm>
            <a:off x="1058091" y="1028721"/>
            <a:ext cx="7027817" cy="2225965"/>
          </a:xfrm>
          <a:prstGeom prst="rect">
            <a:avLst/>
          </a:prstGeom>
        </p:spPr>
      </p:pic>
      <p:sp>
        <p:nvSpPr>
          <p:cNvPr id="7" name="Footer Placeholder 4">
            <a:extLst>
              <a:ext uri="{FF2B5EF4-FFF2-40B4-BE49-F238E27FC236}">
                <a16:creationId xmlns:a16="http://schemas.microsoft.com/office/drawing/2014/main" id="{086846EF-5156-F33D-9B24-FA2C160E8C7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43213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42</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5076326"/>
              </a:xfrm>
              <a:prstGeom prst="rect">
                <a:avLst/>
              </a:prstGeom>
              <a:noFill/>
            </p:spPr>
            <p:txBody>
              <a:bodyPr wrap="square" rtlCol="0">
                <a:spAutoFit/>
              </a:bodyPr>
              <a:lstStyle/>
              <a:p>
                <a:pPr marL="285750" indent="-285750" algn="just">
                  <a:spcBef>
                    <a:spcPts val="600"/>
                  </a:spcBef>
                  <a:buClr>
                    <a:srgbClr val="C00000"/>
                  </a:buClr>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Similar equations can be written for additional sections in the system. If there are additional feeders splitting off of the main feeder, the KCL can be expanded. For example, consider a case where two feeders are splitting at bus k as shown in the Figure:</a:t>
                </a:r>
              </a:p>
              <a:p>
                <a:pPr marL="285750" indent="-285750" algn="just">
                  <a:spcBef>
                    <a:spcPts val="600"/>
                  </a:spcBef>
                  <a:buClr>
                    <a:srgbClr val="C00000"/>
                  </a:buClr>
                  <a:buFont typeface="Arial" panose="020B0604020202020204" pitchFamily="34" charset="0"/>
                  <a:buChar char="•"/>
                </a:pPr>
                <a:endParaRPr lang="en-US" sz="20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20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20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20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20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2000" b="1" i="1" dirty="0">
                  <a:latin typeface="Cambria Math" panose="02040503050406030204" pitchFamily="18" charset="0"/>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Applying the KCL at bus k gives:</a:t>
                </a:r>
              </a:p>
              <a:p>
                <a:pPr algn="ctr">
                  <a:spcBef>
                    <a:spcPts val="600"/>
                  </a:spcBef>
                  <a:buClr>
                    <a:srgbClr val="C00000"/>
                  </a:buClr>
                </a:pPr>
                <a14:m>
                  <m:oMathPara xmlns:m="http://schemas.openxmlformats.org/officeDocument/2006/math">
                    <m:oMathParaPr>
                      <m:jc m:val="centerGroup"/>
                    </m:oMathParaPr>
                    <m:oMath xmlns:m="http://schemas.openxmlformats.org/officeDocument/2006/math">
                      <m:sSubSup>
                        <m:sSubSupPr>
                          <m:ctrlPr>
                            <a:rPr lang="en-US" sz="20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𝑗𝑘</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𝑘𝑙</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latin typeface="Cambria Math" panose="02040503050406030204" pitchFamily="18" charset="0"/>
                              <a:ea typeface="Calibri" panose="020F0502020204030204" pitchFamily="34" charset="0"/>
                              <a:cs typeface="Times New Roman" panose="02020603050405020304" pitchFamily="18" charset="0"/>
                            </a:rPr>
                            <m:t>𝑘</m:t>
                          </m:r>
                          <m:r>
                            <a:rPr lang="en-US" sz="2000" b="0" i="1" smtClean="0">
                              <a:latin typeface="Cambria Math" panose="02040503050406030204" pitchFamily="18" charset="0"/>
                              <a:ea typeface="Calibri" panose="020F0502020204030204" pitchFamily="34" charset="0"/>
                              <a:cs typeface="Times New Roman" panose="02020603050405020304" pitchFamily="18" charset="0"/>
                            </a:rPr>
                            <m:t>𝑚</m:t>
                          </m:r>
                        </m:sub>
                        <m:sup>
                          <m:r>
                            <a:rPr lang="en-US" sz="2000" i="1">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2000">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𝑘</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m:oMathPara>
                </a14:m>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Again, if some of the feeders are two or single phase, the equations are modified to include only the phases that exist for a given line section.</a:t>
                </a: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5076326"/>
              </a:xfrm>
              <a:prstGeom prst="rect">
                <a:avLst/>
              </a:prstGeom>
              <a:blipFill>
                <a:blip r:embed="rId2"/>
                <a:stretch>
                  <a:fillRect l="-667" t="-721" r="-741" b="-132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3B14B05-2872-573F-8E04-8A32C2ABBBE1}"/>
              </a:ext>
            </a:extLst>
          </p:cNvPr>
          <p:cNvSpPr txBox="1"/>
          <p:nvPr/>
        </p:nvSpPr>
        <p:spPr>
          <a:xfrm>
            <a:off x="3497597" y="4095573"/>
            <a:ext cx="233557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Feeders splitting at bus k.</a:t>
            </a:r>
            <a:endParaRPr lang="en-US" sz="1400" i="1" dirty="0">
              <a:latin typeface="Calibri" panose="020F0502020204030204" pitchFamily="34" charset="0"/>
              <a:cs typeface="Calibri" panose="020F0502020204030204" pitchFamily="34" charset="0"/>
            </a:endParaRPr>
          </a:p>
        </p:txBody>
      </p:sp>
      <p:pic>
        <p:nvPicPr>
          <p:cNvPr id="9" name="Picture 8" descr="A diagram of a bus&#10;&#10;Description automatically generated">
            <a:extLst>
              <a:ext uri="{FF2B5EF4-FFF2-40B4-BE49-F238E27FC236}">
                <a16:creationId xmlns:a16="http://schemas.microsoft.com/office/drawing/2014/main" id="{76463072-FF61-3F1C-7CE2-891445D76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983" y="2089524"/>
            <a:ext cx="3588804" cy="2006049"/>
          </a:xfrm>
          <a:prstGeom prst="rect">
            <a:avLst/>
          </a:prstGeom>
        </p:spPr>
      </p:pic>
      <p:sp>
        <p:nvSpPr>
          <p:cNvPr id="6" name="Footer Placeholder 4">
            <a:extLst>
              <a:ext uri="{FF2B5EF4-FFF2-40B4-BE49-F238E27FC236}">
                <a16:creationId xmlns:a16="http://schemas.microsoft.com/office/drawing/2014/main" id="{3C6DFAD0-8018-CB60-5914-B1A84CA38E3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3951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110AA9-1729-C7BA-6D8A-7B6FE2C7BB2B}"/>
              </a:ext>
            </a:extLst>
          </p:cNvPr>
          <p:cNvPicPr>
            <a:picLocks noChangeAspect="1"/>
          </p:cNvPicPr>
          <p:nvPr/>
        </p:nvPicPr>
        <p:blipFill>
          <a:blip r:embed="rId2"/>
          <a:stretch>
            <a:fillRect/>
          </a:stretch>
        </p:blipFill>
        <p:spPr>
          <a:xfrm>
            <a:off x="5420723" y="2411615"/>
            <a:ext cx="3708721" cy="2118643"/>
          </a:xfrm>
          <a:prstGeom prst="rect">
            <a:avLst/>
          </a:prstGeom>
        </p:spPr>
      </p:pic>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43</a:t>
            </a:fld>
            <a:endParaRPr lang="en-US" dirty="0"/>
          </a:p>
        </p:txBody>
      </p:sp>
      <p:sp>
        <p:nvSpPr>
          <p:cNvPr id="8" name="TextBox 7">
            <a:extLst>
              <a:ext uri="{FF2B5EF4-FFF2-40B4-BE49-F238E27FC236}">
                <a16:creationId xmlns:a16="http://schemas.microsoft.com/office/drawing/2014/main" id="{BEE31D1D-D097-6094-760F-06A03D7EDC29}"/>
              </a:ext>
            </a:extLst>
          </p:cNvPr>
          <p:cNvSpPr txBox="1"/>
          <p:nvPr/>
        </p:nvSpPr>
        <p:spPr>
          <a:xfrm>
            <a:off x="457200" y="777871"/>
            <a:ext cx="5107577" cy="5139869"/>
          </a:xfrm>
          <a:prstGeom prst="rect">
            <a:avLst/>
          </a:prstGeom>
          <a:noFill/>
        </p:spPr>
        <p:txBody>
          <a:bodyPr wrap="square" rtlCol="0">
            <a:spAutoFit/>
          </a:bodyPr>
          <a:lstStyle/>
          <a:p>
            <a:pPr algn="just">
              <a:lnSpc>
                <a:spcPct val="120000"/>
              </a:lnSpc>
              <a:spcBef>
                <a:spcPts val="600"/>
              </a:spcBef>
              <a:spcAft>
                <a:spcPts val="600"/>
              </a:spcAft>
            </a:pPr>
            <a:r>
              <a:rPr lang="en-US" sz="2500" b="1" dirty="0">
                <a:solidFill>
                  <a:srgbClr val="FF0000"/>
                </a:solidFill>
                <a:latin typeface="Calibri" panose="020F0502020204030204" pitchFamily="34" charset="0"/>
                <a:ea typeface="Geneva" charset="-128"/>
                <a:cs typeface="Calibri" panose="020F0502020204030204" pitchFamily="34" charset="0"/>
              </a:rPr>
              <a:t>5.4 Power Flow Algorithm</a:t>
            </a:r>
            <a:endParaRPr lang="en-US" sz="2500" b="1" dirty="0">
              <a:solidFill>
                <a:srgbClr val="FF0000"/>
              </a:solidFill>
              <a:latin typeface="Calibri" panose="020F0502020204030204" pitchFamily="34" charset="0"/>
              <a:cs typeface="Calibri" panose="020F0502020204030204" pitchFamily="34" charset="0"/>
            </a:endParaRPr>
          </a:p>
          <a:p>
            <a:pPr marL="285750" indent="-285750" algn="just">
              <a:lnSpc>
                <a:spcPct val="120000"/>
              </a:lnSpc>
              <a:spcBef>
                <a:spcPts val="600"/>
              </a:spcBef>
              <a:spcAft>
                <a:spcPts val="600"/>
              </a:spcAft>
              <a:buClr>
                <a:srgbClr val="C00000"/>
              </a:buClr>
              <a:buFont typeface="Arial" panose="020B0604020202020204" pitchFamily="34" charset="0"/>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The Source-Load-Iteration (SLI) method is an efficient method for radial distribution system power flow analysis.</a:t>
            </a:r>
          </a:p>
          <a:p>
            <a:pPr marL="285750" indent="-285750" algn="just">
              <a:lnSpc>
                <a:spcPct val="120000"/>
              </a:lnSpc>
              <a:spcBef>
                <a:spcPts val="600"/>
              </a:spcBef>
              <a:spcAft>
                <a:spcPts val="600"/>
              </a:spcAft>
              <a:buClr>
                <a:srgbClr val="C00000"/>
              </a:buClr>
              <a:buFont typeface="Arial" panose="020B0604020202020204" pitchFamily="34" charset="0"/>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Computation is done in per-unit (</a:t>
            </a:r>
            <a:r>
              <a:rPr lang="en-US" sz="2500" dirty="0" err="1">
                <a:effectLst/>
                <a:latin typeface="Calibri" panose="020F0502020204030204" pitchFamily="34" charset="0"/>
                <a:ea typeface="Calibri" panose="020F0502020204030204" pitchFamily="34" charset="0"/>
                <a:cs typeface="Calibri" panose="020F0502020204030204" pitchFamily="34" charset="0"/>
              </a:rPr>
              <a:t>pu</a:t>
            </a:r>
            <a:r>
              <a:rPr lang="en-US" sz="2500" dirty="0">
                <a:effectLst/>
                <a:latin typeface="Calibri" panose="020F0502020204030204" pitchFamily="34" charset="0"/>
                <a:ea typeface="Calibri" panose="020F0502020204030204" pitchFamily="34" charset="0"/>
                <a:cs typeface="Calibri" panose="020F0502020204030204" pitchFamily="34" charset="0"/>
              </a:rPr>
              <a:t>) for ease of analysis.</a:t>
            </a:r>
          </a:p>
          <a:p>
            <a:pPr marL="285750" indent="-285750" algn="just">
              <a:lnSpc>
                <a:spcPct val="120000"/>
              </a:lnSpc>
              <a:spcBef>
                <a:spcPts val="600"/>
              </a:spcBef>
              <a:spcAft>
                <a:spcPts val="600"/>
              </a:spcAft>
              <a:buClr>
                <a:srgbClr val="C00000"/>
              </a:buClr>
              <a:buFont typeface="Arial" panose="020B0604020202020204" pitchFamily="34" charset="0"/>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Conversion of the impedances and loads to </a:t>
            </a:r>
            <a:r>
              <a:rPr lang="en-US" sz="2500" dirty="0" err="1">
                <a:effectLst/>
                <a:latin typeface="Calibri" panose="020F0502020204030204" pitchFamily="34" charset="0"/>
                <a:ea typeface="Calibri" panose="020F0502020204030204" pitchFamily="34" charset="0"/>
                <a:cs typeface="Calibri" panose="020F0502020204030204" pitchFamily="34" charset="0"/>
              </a:rPr>
              <a:t>pu</a:t>
            </a:r>
            <a:r>
              <a:rPr lang="en-US" sz="2500" dirty="0">
                <a:effectLst/>
                <a:latin typeface="Calibri" panose="020F0502020204030204" pitchFamily="34" charset="0"/>
                <a:ea typeface="Calibri" panose="020F0502020204030204" pitchFamily="34" charset="0"/>
                <a:cs typeface="Calibri" panose="020F0502020204030204" pitchFamily="34" charset="0"/>
              </a:rPr>
              <a:t> values are required using appropriate base values.</a:t>
            </a:r>
          </a:p>
        </p:txBody>
      </p:sp>
      <p:sp>
        <p:nvSpPr>
          <p:cNvPr id="9" name="TextBox 8">
            <a:extLst>
              <a:ext uri="{FF2B5EF4-FFF2-40B4-BE49-F238E27FC236}">
                <a16:creationId xmlns:a16="http://schemas.microsoft.com/office/drawing/2014/main" id="{210D03A5-702E-9D37-2B83-552A26F5DF53}"/>
              </a:ext>
            </a:extLst>
          </p:cNvPr>
          <p:cNvSpPr txBox="1"/>
          <p:nvPr/>
        </p:nvSpPr>
        <p:spPr>
          <a:xfrm>
            <a:off x="6095114" y="4473097"/>
            <a:ext cx="2359941"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Feeders splitting at bus k.</a:t>
            </a:r>
          </a:p>
        </p:txBody>
      </p:sp>
      <p:sp>
        <p:nvSpPr>
          <p:cNvPr id="3" name="Footer Placeholder 4">
            <a:extLst>
              <a:ext uri="{FF2B5EF4-FFF2-40B4-BE49-F238E27FC236}">
                <a16:creationId xmlns:a16="http://schemas.microsoft.com/office/drawing/2014/main" id="{E05692E2-5A60-D745-DE8E-B3636510A27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19326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44</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3168368"/>
              </a:xfrm>
              <a:prstGeom prst="rect">
                <a:avLst/>
              </a:prstGeom>
              <a:noFill/>
            </p:spPr>
            <p:txBody>
              <a:bodyPr wrap="square" rtlCol="0">
                <a:spAutoFit/>
              </a:bodyPr>
              <a:lstStyle/>
              <a:p>
                <a:pPr algn="just">
                  <a:spcBef>
                    <a:spcPts val="600"/>
                  </a:spcBef>
                  <a:spcAft>
                    <a:spcPts val="600"/>
                  </a:spcAft>
                  <a:buClr>
                    <a:srgbClr val="C00000"/>
                  </a:buClr>
                </a:pPr>
                <a:r>
                  <a:rPr lang="en-US" sz="2500" b="1" dirty="0">
                    <a:solidFill>
                      <a:srgbClr val="FF0000"/>
                    </a:solidFill>
                    <a:latin typeface="Calibri" panose="020F0502020204030204" pitchFamily="34" charset="0"/>
                    <a:ea typeface="Calibri" panose="020F0502020204030204" pitchFamily="34" charset="0"/>
                    <a:cs typeface="Calibri" panose="020F0502020204030204" pitchFamily="34" charset="0"/>
                  </a:rPr>
                  <a:t>Step 1: </a:t>
                </a:r>
              </a:p>
              <a:p>
                <a:pPr marL="285750" indent="-285750" algn="just">
                  <a:spcBef>
                    <a:spcPts val="600"/>
                  </a:spcBef>
                  <a:spcAft>
                    <a:spcPts val="600"/>
                  </a:spcAft>
                  <a:buClr>
                    <a:srgbClr val="C00000"/>
                  </a:buClr>
                  <a:buFont typeface="Arial" panose="020B0604020202020204" pitchFamily="34" charset="0"/>
                  <a:buChar char="•"/>
                </a:pPr>
                <a:r>
                  <a:rPr lang="en-US" sz="2500" dirty="0">
                    <a:latin typeface="Calibri" panose="020F0502020204030204" pitchFamily="34" charset="0"/>
                    <a:ea typeface="Calibri" panose="020F0502020204030204" pitchFamily="34" charset="0"/>
                    <a:cs typeface="Calibri" panose="020F0502020204030204" pitchFamily="34" charset="0"/>
                  </a:rPr>
                  <a:t>The voltage at the substation is fixed or regulated; therefore, it is known. With substation declared as bus 1 of the system, we get</a:t>
                </a:r>
              </a:p>
              <a:p>
                <a:pPr algn="ctr">
                  <a:spcBef>
                    <a:spcPts val="600"/>
                  </a:spcBef>
                  <a:spcAft>
                    <a:spcPts val="600"/>
                  </a:spcAft>
                  <a:buClr>
                    <a:srgbClr val="C00000"/>
                  </a:buClr>
                </a:pPr>
                <a14:m>
                  <m:oMath xmlns:m="http://schemas.openxmlformats.org/officeDocument/2006/math">
                    <m:d>
                      <m:dPr>
                        <m:begChr m:val="["/>
                        <m:endChr m:val="]"/>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25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500">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2500">
                                  <a:effectLst/>
                                  <a:latin typeface="Cambria Math" panose="02040503050406030204" pitchFamily="18" charset="0"/>
                                  <a:ea typeface="Calibri" panose="020F0502020204030204" pitchFamily="34" charset="0"/>
                                  <a:cs typeface="Times New Roman" panose="02020603050405020304" pitchFamily="18" charset="0"/>
                                </a:rPr>
                                <m:t>1.0∠</m:t>
                              </m:r>
                              <m:r>
                                <a:rPr lang="en-US"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2500">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up>
                              </m:sSup>
                            </m:e>
                          </m:mr>
                        </m:m>
                      </m:e>
                    </m:d>
                  </m:oMath>
                </a14:m>
                <a:r>
                  <a:rPr lang="en-US" sz="2500" dirty="0">
                    <a:effectLst/>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3168368"/>
              </a:xfrm>
              <a:prstGeom prst="rect">
                <a:avLst/>
              </a:prstGeom>
              <a:blipFill>
                <a:blip r:embed="rId2"/>
                <a:stretch>
                  <a:fillRect l="-1185" t="-1541" r="-1185"/>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E05692E2-5A60-D745-DE8E-B3636510A27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61865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45</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382000" cy="4483856"/>
              </a:xfrm>
              <a:prstGeom prst="rect">
                <a:avLst/>
              </a:prstGeom>
              <a:noFill/>
            </p:spPr>
            <p:txBody>
              <a:bodyPr wrap="square" rtlCol="0">
                <a:spAutoFit/>
              </a:bodyPr>
              <a:lstStyle/>
              <a:p>
                <a:pPr algn="just">
                  <a:spcBef>
                    <a:spcPts val="600"/>
                  </a:spcBef>
                  <a:buClr>
                    <a:srgbClr val="C00000"/>
                  </a:buClr>
                </a:pPr>
                <a:r>
                  <a:rPr lang="en-US" sz="2500" b="1" dirty="0">
                    <a:solidFill>
                      <a:srgbClr val="FF0000"/>
                    </a:solidFill>
                    <a:latin typeface="Calibri" panose="020F0502020204030204" pitchFamily="34" charset="0"/>
                    <a:ea typeface="Calibri" panose="020F0502020204030204" pitchFamily="34" charset="0"/>
                    <a:cs typeface="Calibri" panose="020F0502020204030204" pitchFamily="34" charset="0"/>
                  </a:rPr>
                  <a:t>Step 2: </a:t>
                </a:r>
              </a:p>
              <a:p>
                <a:pPr marL="285750" marR="0" indent="-285750" algn="just">
                  <a:spcBef>
                    <a:spcPts val="0"/>
                  </a:spcBef>
                  <a:spcAft>
                    <a:spcPts val="1200"/>
                  </a:spcAft>
                  <a:buClr>
                    <a:srgbClr val="C00000"/>
                  </a:buClr>
                  <a:buFont typeface="Arial" panose="020B0604020202020204" pitchFamily="34" charset="0"/>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Assume a flat profile for all the other bus voltages and set initial values of voltage vectors at all the buses equal to the substation bus, that is</a:t>
                </a:r>
              </a:p>
              <a:p>
                <a:pPr algn="ctr">
                  <a:spcBef>
                    <a:spcPts val="0"/>
                  </a:spcBef>
                  <a:spcAft>
                    <a:spcPts val="1200"/>
                  </a:spcAft>
                  <a:buClr>
                    <a:srgbClr val="C00000"/>
                  </a:buClr>
                </a:pPr>
                <a14:m>
                  <m:oMath xmlns:m="http://schemas.openxmlformats.org/officeDocument/2006/math">
                    <m:sSubSup>
                      <m:sSubSup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2500">
                            <a:effectLst/>
                            <a:latin typeface="Cambria Math" panose="02040503050406030204" pitchFamily="18" charset="0"/>
                            <a:ea typeface="Calibri" panose="020F0502020204030204" pitchFamily="34" charset="0"/>
                            <a:cs typeface="Times New Roman" panose="02020603050405020304" pitchFamily="18" charset="0"/>
                          </a:rPr>
                          <m:t>(0)</m:t>
                        </m:r>
                      </m:sup>
                    </m:sSub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2500">
                            <a:effectLst/>
                            <a:latin typeface="Cambria Math" panose="02040503050406030204" pitchFamily="18" charset="0"/>
                            <a:ea typeface="Calibri" panose="020F0502020204030204" pitchFamily="34" charset="0"/>
                            <a:cs typeface="Times New Roman" panose="02020603050405020304" pitchFamily="18" charset="0"/>
                          </a:rPr>
                          <m:t>(0)</m:t>
                        </m:r>
                      </m:sup>
                    </m:sSub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2500">
                            <a:effectLst/>
                            <a:latin typeface="Cambria Math" panose="02040503050406030204" pitchFamily="18" charset="0"/>
                            <a:ea typeface="Calibri" panose="020F0502020204030204" pitchFamily="34" charset="0"/>
                            <a:cs typeface="Times New Roman" panose="02020603050405020304" pitchFamily="18" charset="0"/>
                          </a:rPr>
                          <m:t>(0)</m:t>
                        </m:r>
                      </m:sup>
                    </m:sSub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2500" dirty="0">
                    <a:effectLst/>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1200"/>
                  </a:spcAft>
                  <a:buClr>
                    <a:srgbClr val="C00000"/>
                  </a:buClr>
                </a:pPr>
                <a:r>
                  <a:rPr lang="en-US" sz="2500" b="1" u="sng" dirty="0">
                    <a:effectLst/>
                    <a:latin typeface="Calibri" panose="020F0502020204030204" pitchFamily="34" charset="0"/>
                    <a:ea typeface="Calibri" panose="020F0502020204030204" pitchFamily="34" charset="0"/>
                    <a:cs typeface="Calibri" panose="020F0502020204030204" pitchFamily="34" charset="0"/>
                  </a:rPr>
                  <a:t>Note:</a:t>
                </a:r>
                <a:r>
                  <a:rPr lang="en-US" sz="2500" b="1" dirty="0">
                    <a:effectLst/>
                    <a:latin typeface="Calibri" panose="020F0502020204030204" pitchFamily="34" charset="0"/>
                    <a:ea typeface="Calibri" panose="020F0502020204030204" pitchFamily="34" charset="0"/>
                    <a:cs typeface="Calibri" panose="020F0502020204030204" pitchFamily="34" charset="0"/>
                  </a:rPr>
                  <a:t> </a:t>
                </a:r>
                <a:r>
                  <a:rPr lang="en-US" sz="2500" dirty="0">
                    <a:effectLst/>
                    <a:latin typeface="Calibri" panose="020F0502020204030204" pitchFamily="34" charset="0"/>
                    <a:ea typeface="Calibri" panose="020F0502020204030204" pitchFamily="34" charset="0"/>
                    <a:cs typeface="Calibri" panose="020F0502020204030204" pitchFamily="34" charset="0"/>
                  </a:rPr>
                  <a:t>(o) in the superscript is the iteration count, and </a:t>
                </a:r>
                <a14:m>
                  <m:oMath xmlns:m="http://schemas.openxmlformats.org/officeDocument/2006/math">
                    <m:r>
                      <a:rPr lang="en-US" sz="25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2500" dirty="0">
                    <a:effectLst/>
                    <a:latin typeface="Calibri" panose="020F0502020204030204" pitchFamily="34" charset="0"/>
                    <a:ea typeface="Calibri" panose="020F0502020204030204" pitchFamily="34" charset="0"/>
                    <a:cs typeface="Calibri" panose="020F0502020204030204" pitchFamily="34" charset="0"/>
                  </a:rPr>
                  <a:t> is the total number of buses in the system.</a:t>
                </a:r>
                <a:endParaRPr lang="en-US" sz="25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spcAft>
                    <a:spcPts val="1200"/>
                  </a:spcAft>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382000" cy="4483856"/>
              </a:xfrm>
              <a:prstGeom prst="rect">
                <a:avLst/>
              </a:prstGeom>
              <a:blipFill>
                <a:blip r:embed="rId2"/>
                <a:stretch>
                  <a:fillRect l="-1164" t="-1088" r="-1164"/>
                </a:stretch>
              </a:blipFill>
            </p:spPr>
            <p:txBody>
              <a:bodyPr/>
              <a:lstStyle/>
              <a:p>
                <a:r>
                  <a:rPr lang="en-US">
                    <a:noFill/>
                  </a:rPr>
                  <a:t> </a:t>
                </a:r>
              </a:p>
            </p:txBody>
          </p:sp>
        </mc:Fallback>
      </mc:AlternateContent>
      <p:sp>
        <p:nvSpPr>
          <p:cNvPr id="10" name="Footer Placeholder 4">
            <a:extLst>
              <a:ext uri="{FF2B5EF4-FFF2-40B4-BE49-F238E27FC236}">
                <a16:creationId xmlns:a16="http://schemas.microsoft.com/office/drawing/2014/main" id="{899C173C-C706-A150-0D16-6C4EB7AAC8A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6498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46</a:t>
            </a:fld>
            <a:endParaRPr lang="en-US" dirty="0"/>
          </a:p>
        </p:txBody>
      </p:sp>
      <p:sp>
        <p:nvSpPr>
          <p:cNvPr id="8" name="TextBox 7">
            <a:extLst>
              <a:ext uri="{FF2B5EF4-FFF2-40B4-BE49-F238E27FC236}">
                <a16:creationId xmlns:a16="http://schemas.microsoft.com/office/drawing/2014/main" id="{BEE31D1D-D097-6094-760F-06A03D7EDC29}"/>
              </a:ext>
            </a:extLst>
          </p:cNvPr>
          <p:cNvSpPr txBox="1"/>
          <p:nvPr/>
        </p:nvSpPr>
        <p:spPr>
          <a:xfrm>
            <a:off x="457199" y="623983"/>
            <a:ext cx="8229600" cy="1400383"/>
          </a:xfrm>
          <a:prstGeom prst="rect">
            <a:avLst/>
          </a:prstGeom>
          <a:noFill/>
        </p:spPr>
        <p:txBody>
          <a:bodyPr wrap="square" rtlCol="0">
            <a:spAutoFit/>
          </a:bodyPr>
          <a:lstStyle/>
          <a:p>
            <a:pPr algn="just">
              <a:spcBef>
                <a:spcPts val="0"/>
              </a:spcBef>
              <a:spcAft>
                <a:spcPts val="1200"/>
              </a:spcAft>
              <a:buClr>
                <a:srgbClr val="C00000"/>
              </a:buClr>
            </a:pPr>
            <a:r>
              <a:rPr lang="en-US" sz="2500" b="1" dirty="0">
                <a:solidFill>
                  <a:srgbClr val="FF0000"/>
                </a:solidFill>
                <a:latin typeface="Calibri" panose="020F0502020204030204" pitchFamily="34" charset="0"/>
                <a:ea typeface="Calibri" panose="020F0502020204030204" pitchFamily="34" charset="0"/>
                <a:cs typeface="Calibri" panose="020F0502020204030204" pitchFamily="34" charset="0"/>
              </a:rPr>
              <a:t>Step 3: </a:t>
            </a:r>
          </a:p>
          <a:p>
            <a:pPr marL="285750" indent="-285750" algn="just">
              <a:spcBef>
                <a:spcPts val="0"/>
              </a:spcBef>
              <a:spcAft>
                <a:spcPts val="1200"/>
              </a:spcAft>
              <a:buClr>
                <a:srgbClr val="C00000"/>
              </a:buClr>
              <a:buFont typeface="Arial" panose="020B0604020202020204" pitchFamily="34" charset="0"/>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Find the current vectors for all the buses that have loads connected to them using:</a:t>
            </a:r>
            <a:endParaRPr lang="en-US" sz="25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88FDF3-6E6D-3EEB-36DC-3FA3BB4ECBE8}"/>
                  </a:ext>
                </a:extLst>
              </p:cNvPr>
              <p:cNvSpPr txBox="1"/>
              <p:nvPr/>
            </p:nvSpPr>
            <p:spPr>
              <a:xfrm>
                <a:off x="772884" y="2006269"/>
                <a:ext cx="7598229" cy="2358081"/>
              </a:xfrm>
              <a:prstGeom prst="rect">
                <a:avLst/>
              </a:prstGeom>
              <a:noFill/>
            </p:spPr>
            <p:txBody>
              <a:bodyPr wrap="square">
                <a:spAutoFit/>
              </a:bodyPr>
              <a:lstStyle/>
              <a:p>
                <a:pPr algn="just">
                  <a:spcBef>
                    <a:spcPts val="0"/>
                  </a:spcBef>
                  <a:spcAft>
                    <a:spcPts val="1200"/>
                  </a:spcAft>
                  <a:buClr>
                    <a:srgbClr val="C00000"/>
                  </a:buClr>
                </a:pPr>
                <a14:m>
                  <m:oMathPara xmlns:m="http://schemas.openxmlformats.org/officeDocument/2006/math">
                    <m:oMathParaPr>
                      <m:jc m:val="centerGroup"/>
                    </m:oMathParaPr>
                    <m:oMath xmlns:m="http://schemas.openxmlformats.org/officeDocument/2006/math">
                      <m:sSubSup>
                        <m:sSub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b="1">
                              <a:effectLst/>
                              <a:latin typeface="Cambria Math" panose="02040503050406030204" pitchFamily="18" charset="0"/>
                              <a:ea typeface="Calibri" panose="020F0502020204030204" pitchFamily="34" charset="0"/>
                              <a:cs typeface="Times New Roman" panose="02020603050405020304" pitchFamily="18" charset="0"/>
                            </a:rPr>
                            <m:t>(</m:t>
                          </m:r>
                          <m:r>
                            <a:rPr lang="en-US" b="1" i="1">
                              <a:effectLst/>
                              <a:latin typeface="Cambria Math" panose="02040503050406030204" pitchFamily="18" charset="0"/>
                              <a:ea typeface="Calibri" panose="020F0502020204030204" pitchFamily="34" charset="0"/>
                              <a:cs typeface="Times New Roman" panose="02020603050405020304" pitchFamily="18" charset="0"/>
                            </a:rPr>
                            <m:t>𝒎</m:t>
                          </m:r>
                          <m:r>
                            <a:rPr lang="en-US" b="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b="1" i="1">
                                            <a:effectLst/>
                                            <a:latin typeface="Cambria Math" panose="02040503050406030204" pitchFamily="18" charset="0"/>
                                            <a:ea typeface="Calibri" panose="020F0502020204030204" pitchFamily="34" charset="0"/>
                                            <a:cs typeface="Times New Roman" panose="02020603050405020304" pitchFamily="18" charset="0"/>
                                          </a:rPr>
                                          <m:t>𝒂</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b="1" i="1">
                                            <a:effectLst/>
                                            <a:latin typeface="Cambria Math" panose="02040503050406030204" pitchFamily="18" charset="0"/>
                                            <a:ea typeface="Calibri" panose="020F0502020204030204" pitchFamily="34" charset="0"/>
                                            <a:cs typeface="Times New Roman" panose="02020603050405020304" pitchFamily="18" charset="0"/>
                                          </a:rPr>
                                          <m:t>𝒃</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𝑐</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m:t>
                                        </m:r>
                                      </m:sup>
                                    </m:sSubSup>
                                  </m:e>
                                </m:mr>
                              </m:m>
                            </m:e>
                          </m:d>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b="1" i="1">
                                            <a:effectLst/>
                                            <a:latin typeface="Cambria Math" panose="02040503050406030204" pitchFamily="18" charset="0"/>
                                            <a:ea typeface="Calibri" panose="020F0502020204030204" pitchFamily="34" charset="0"/>
                                            <a:cs typeface="Times New Roman" panose="02020603050405020304" pitchFamily="18" charset="0"/>
                                          </a:rPr>
                                          <m:t>𝒂</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m:t>
                                        </m:r>
                                      </m:sup>
                                    </m:sSubSup>
                                  </m:e>
                                  <m:e>
                                    <m:r>
                                      <a:rPr lang="en-US">
                                        <a:effectLst/>
                                        <a:latin typeface="Cambria Math" panose="02040503050406030204" pitchFamily="18" charset="0"/>
                                        <a:ea typeface="Calibri" panose="020F0502020204030204" pitchFamily="34" charset="0"/>
                                        <a:cs typeface="Times New Roman" panose="02020603050405020304" pitchFamily="18" charset="0"/>
                                      </a:rPr>
                                      <m:t>0</m:t>
                                    </m:r>
                                  </m:e>
                                  <m:e>
                                    <m:r>
                                      <a:rPr lang="en-US">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b="1" i="1">
                                            <a:effectLst/>
                                            <a:latin typeface="Cambria Math" panose="02040503050406030204" pitchFamily="18" charset="0"/>
                                            <a:ea typeface="Calibri" panose="020F0502020204030204" pitchFamily="34" charset="0"/>
                                            <a:cs typeface="Times New Roman" panose="02020603050405020304" pitchFamily="18" charset="0"/>
                                          </a:rPr>
                                          <m:t>𝒃</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m:t>
                                        </m:r>
                                      </m:sup>
                                    </m:sSubSup>
                                  </m:e>
                                  <m:e>
                                    <m:r>
                                      <a:rPr lang="en-US">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a:effectLst/>
                                        <a:latin typeface="Cambria Math" panose="02040503050406030204" pitchFamily="18" charset="0"/>
                                        <a:ea typeface="Calibri" panose="020F0502020204030204" pitchFamily="34" charset="0"/>
                                        <a:cs typeface="Times New Roman" panose="02020603050405020304" pitchFamily="18" charset="0"/>
                                      </a:rPr>
                                      <m:t>0</m:t>
                                    </m:r>
                                  </m:e>
                                  <m:e>
                                    <m:r>
                                      <a:rPr lang="en-US">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m:t>
                                        </m:r>
                                      </m:sup>
                                    </m:sSubSup>
                                  </m:e>
                                </m:mr>
                              </m:m>
                            </m:e>
                          </m:d>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effectLst/>
                  <a:latin typeface="Cambria Math" panose="02040503050406030204" pitchFamily="18" charset="0"/>
                  <a:ea typeface="Calibri" panose="020F0502020204030204" pitchFamily="34" charset="0"/>
                  <a:cs typeface="Times New Roman" panose="02020603050405020304" pitchFamily="18" charset="0"/>
                </a:endParaRPr>
              </a:p>
              <a:p>
                <a:pPr algn="just">
                  <a:spcBef>
                    <a:spcPts val="0"/>
                  </a:spcBef>
                  <a:spcAft>
                    <a:spcPts val="1200"/>
                  </a:spcAft>
                  <a:buClr>
                    <a:srgbClr val="C00000"/>
                  </a:buClr>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𝑖</m:t>
                      </m:r>
                      <m:r>
                        <a:rPr lang="en-US">
                          <a:effectLst/>
                          <a:latin typeface="Cambria Math" panose="02040503050406030204" pitchFamily="18" charset="0"/>
                          <a:ea typeface="Calibri" panose="020F0502020204030204" pitchFamily="34" charset="0"/>
                          <a:cs typeface="Times New Roman" panose="02020603050405020304" pitchFamily="18" charset="0"/>
                        </a:rPr>
                        <m:t>=2,3,…,</m:t>
                      </m:r>
                      <m:r>
                        <a:rPr lang="en-US" i="1">
                          <a:effectLst/>
                          <a:latin typeface="Cambria Math" panose="02040503050406030204" pitchFamily="18" charset="0"/>
                          <a:ea typeface="Calibri" panose="020F0502020204030204" pitchFamily="34" charset="0"/>
                          <a:cs typeface="Times New Roman" panose="02020603050405020304" pitchFamily="18" charset="0"/>
                        </a:rPr>
                        <m:t>𝑛</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888FDF3-6E6D-3EEB-36DC-3FA3BB4ECBE8}"/>
                  </a:ext>
                </a:extLst>
              </p:cNvPr>
              <p:cNvSpPr txBox="1">
                <a:spLocks noRot="1" noChangeAspect="1" noMove="1" noResize="1" noEditPoints="1" noAdjustHandles="1" noChangeArrowheads="1" noChangeShapeType="1" noTextEdit="1"/>
              </p:cNvSpPr>
              <p:nvPr/>
            </p:nvSpPr>
            <p:spPr>
              <a:xfrm>
                <a:off x="772884" y="2006269"/>
                <a:ext cx="7598229" cy="235808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6E5C592-3573-8861-8664-122A2608E588}"/>
                  </a:ext>
                </a:extLst>
              </p:cNvPr>
              <p:cNvSpPr txBox="1"/>
              <p:nvPr/>
            </p:nvSpPr>
            <p:spPr>
              <a:xfrm>
                <a:off x="360413" y="4143975"/>
                <a:ext cx="8878837" cy="1966629"/>
              </a:xfrm>
              <a:prstGeom prst="rect">
                <a:avLst/>
              </a:prstGeom>
              <a:noFill/>
            </p:spPr>
            <p:txBody>
              <a:bodyPr wrap="square" rtlCol="0">
                <a:spAutoFit/>
              </a:bodyPr>
              <a:lstStyle/>
              <a:p>
                <a:r>
                  <a:rPr lang="en-US" dirty="0">
                    <a:solidFill>
                      <a:srgbClr val="FF0000"/>
                    </a:solidFill>
                    <a:latin typeface="Calibri" panose="020F0502020204030204" pitchFamily="34" charset="0"/>
                    <a:cs typeface="Calibri" panose="020F0502020204030204" pitchFamily="34" charset="0"/>
                  </a:rPr>
                  <a:t>Note: m in the superscript is the iteration count, and it should not be confused with bus number m used in the previous section. For DERs, determine </a:t>
                </a:r>
                <a14:m>
                  <m:oMath xmlns:m="http://schemas.openxmlformats.org/officeDocument/2006/math">
                    <m:sSubSup>
                      <m:sSubSupPr>
                        <m:ctrlPr>
                          <a:rPr lang="en-US"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𝑃</m:t>
                        </m:r>
                      </m:e>
                      <m:sub>
                        <m:r>
                          <m:rPr>
                            <m:sty m:val="p"/>
                          </m:rPr>
                          <a:rPr lang="en-US" b="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i</m:t>
                        </m:r>
                      </m:sub>
                      <m:sup>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dirty="0">
                    <a:solidFill>
                      <a:srgbClr val="FF0000"/>
                    </a:solidFill>
                    <a:latin typeface="Calibri" panose="020F0502020204030204" pitchFamily="34" charset="0"/>
                    <a:cs typeface="Calibri" panose="020F0502020204030204" pitchFamily="34" charset="0"/>
                  </a:rPr>
                  <a:t>  and </a:t>
                </a:r>
                <a14:m>
                  <m:oMath xmlns:m="http://schemas.openxmlformats.org/officeDocument/2006/math">
                    <m:sSubSup>
                      <m:sSubSupPr>
                        <m:ctrlPr>
                          <a:rPr lang="en-US"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𝑄</m:t>
                        </m:r>
                      </m:e>
                      <m:sub>
                        <m:r>
                          <m:rPr>
                            <m:sty m:val="p"/>
                          </m:rPr>
                          <a:rPr lang="en-US">
                            <a:solidFill>
                              <a:srgbClr val="FF0000"/>
                            </a:solidFill>
                            <a:latin typeface="Cambria Math" panose="02040503050406030204" pitchFamily="18" charset="0"/>
                            <a:ea typeface="Calibri" panose="020F0502020204030204" pitchFamily="34" charset="0"/>
                            <a:cs typeface="Times New Roman" panose="02020603050405020304" pitchFamily="18" charset="0"/>
                          </a:rPr>
                          <m:t>i</m:t>
                        </m:r>
                      </m:sub>
                      <m:sup>
                        <m:r>
                          <a:rPr lang="en-US"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dirty="0">
                    <a:solidFill>
                      <a:srgbClr val="FF0000"/>
                    </a:solidFill>
                    <a:latin typeface="Calibri" panose="020F0502020204030204" pitchFamily="34" charset="0"/>
                    <a:cs typeface="Calibri" panose="020F0502020204030204" pitchFamily="34" charset="0"/>
                  </a:rPr>
                  <a:t> corresponding to the voltage at bus</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i</a:t>
                </a:r>
                <a:r>
                  <a:rPr lang="en-US" i="1" dirty="0">
                    <a:solidFill>
                      <a:srgbClr val="FF0000"/>
                    </a:solidFill>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and the selected control mode while considering the reactive power capability.</a:t>
                </a:r>
              </a:p>
            </p:txBody>
          </p:sp>
        </mc:Choice>
        <mc:Fallback xmlns="">
          <p:sp>
            <p:nvSpPr>
              <p:cNvPr id="3" name="TextBox 2">
                <a:extLst>
                  <a:ext uri="{FF2B5EF4-FFF2-40B4-BE49-F238E27FC236}">
                    <a16:creationId xmlns:a16="http://schemas.microsoft.com/office/drawing/2014/main" id="{06E5C592-3573-8861-8664-122A2608E588}"/>
                  </a:ext>
                </a:extLst>
              </p:cNvPr>
              <p:cNvSpPr txBox="1">
                <a:spLocks noRot="1" noChangeAspect="1" noMove="1" noResize="1" noEditPoints="1" noAdjustHandles="1" noChangeArrowheads="1" noChangeShapeType="1" noTextEdit="1"/>
              </p:cNvSpPr>
              <p:nvPr/>
            </p:nvSpPr>
            <p:spPr>
              <a:xfrm>
                <a:off x="360413" y="4143975"/>
                <a:ext cx="8878837" cy="1966629"/>
              </a:xfrm>
              <a:prstGeom prst="rect">
                <a:avLst/>
              </a:prstGeom>
              <a:blipFill>
                <a:blip r:embed="rId3"/>
                <a:stretch>
                  <a:fillRect l="-1030" t="-2484" b="-6211"/>
                </a:stretch>
              </a:blipFill>
            </p:spPr>
            <p:txBody>
              <a:bodyPr/>
              <a:lstStyle/>
              <a:p>
                <a:r>
                  <a:rPr lang="en-US">
                    <a:noFill/>
                  </a:rPr>
                  <a:t> </a:t>
                </a:r>
              </a:p>
            </p:txBody>
          </p:sp>
        </mc:Fallback>
      </mc:AlternateContent>
      <p:sp>
        <p:nvSpPr>
          <p:cNvPr id="10" name="Footer Placeholder 4">
            <a:extLst>
              <a:ext uri="{FF2B5EF4-FFF2-40B4-BE49-F238E27FC236}">
                <a16:creationId xmlns:a16="http://schemas.microsoft.com/office/drawing/2014/main" id="{899C173C-C706-A150-0D16-6C4EB7AAC8A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89770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47</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3242362"/>
              </a:xfrm>
              <a:prstGeom prst="rect">
                <a:avLst/>
              </a:prstGeom>
              <a:noFill/>
            </p:spPr>
            <p:txBody>
              <a:bodyPr wrap="square" rtlCol="0">
                <a:spAutoFit/>
              </a:bodyPr>
              <a:lstStyle/>
              <a:p>
                <a:pPr>
                  <a:spcBef>
                    <a:spcPts val="0"/>
                  </a:spcBef>
                  <a:spcAft>
                    <a:spcPts val="1200"/>
                  </a:spcAft>
                  <a:buClr>
                    <a:srgbClr val="C00000"/>
                  </a:buClr>
                </a:pPr>
                <a:r>
                  <a:rPr lang="en-US" sz="2500" b="1" dirty="0">
                    <a:solidFill>
                      <a:srgbClr val="FF0000"/>
                    </a:solidFill>
                    <a:latin typeface="Calibri" panose="020F0502020204030204" pitchFamily="34" charset="0"/>
                    <a:ea typeface="Calibri" panose="020F0502020204030204" pitchFamily="34" charset="0"/>
                    <a:cs typeface="Calibri" panose="020F0502020204030204" pitchFamily="34" charset="0"/>
                  </a:rPr>
                  <a:t>Step 4: </a:t>
                </a:r>
              </a:p>
              <a:p>
                <a:pPr marL="285750" indent="-285750">
                  <a:spcBef>
                    <a:spcPts val="0"/>
                  </a:spcBef>
                  <a:spcAft>
                    <a:spcPts val="1200"/>
                  </a:spcAft>
                  <a:buClr>
                    <a:srgbClr val="C00000"/>
                  </a:buClr>
                  <a:buFont typeface="Arial" panose="020B0604020202020204" pitchFamily="34" charset="0"/>
                  <a:buChar char="•"/>
                </a:pPr>
                <a:r>
                  <a:rPr lang="en-US" sz="2500" dirty="0">
                    <a:latin typeface="Calibri" panose="020F0502020204030204" pitchFamily="34" charset="0"/>
                    <a:ea typeface="Calibri" panose="020F0502020204030204" pitchFamily="34" charset="0"/>
                    <a:cs typeface="Calibri" panose="020F0502020204030204" pitchFamily="34" charset="0"/>
                  </a:rPr>
                  <a:t>Find </a:t>
                </a:r>
                <a14:m>
                  <m:oMath xmlns:m="http://schemas.openxmlformats.org/officeDocument/2006/math">
                    <m:sSubSup>
                      <m:sSubSup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𝑗𝑘</m:t>
                        </m:r>
                      </m:sub>
                      <m:sup>
                        <m:r>
                          <a:rPr lang="en-US" sz="2500" b="1" i="1">
                            <a:effectLst/>
                            <a:latin typeface="Cambria Math" panose="02040503050406030204" pitchFamily="18" charset="0"/>
                            <a:ea typeface="Calibri" panose="020F0502020204030204" pitchFamily="34" charset="0"/>
                            <a:cs typeface="Times New Roman" panose="02020603050405020304" pitchFamily="18" charset="0"/>
                          </a:rPr>
                          <m:t>𝒂</m:t>
                        </m:r>
                        <m:r>
                          <m:rPr>
                            <m:sty m:val="p"/>
                          </m:rPr>
                          <a:rPr lang="en-US" sz="2500" b="0" i="0" smtClean="0">
                            <a:effectLst/>
                            <a:latin typeface="Cambria Math" panose="02040503050406030204" pitchFamily="18" charset="0"/>
                            <a:ea typeface="Calibri" panose="020F0502020204030204" pitchFamily="34" charset="0"/>
                            <a:cs typeface="Times New Roman" panose="02020603050405020304" pitchFamily="18" charset="0"/>
                          </a:rPr>
                          <m:t>bc</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𝑚</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500" dirty="0">
                    <a:latin typeface="Calibri" panose="020F0502020204030204" pitchFamily="34" charset="0"/>
                    <a:ea typeface="Calibri" panose="020F0502020204030204" pitchFamily="34" charset="0"/>
                    <a:cs typeface="Calibri" panose="020F0502020204030204" pitchFamily="34" charset="0"/>
                  </a:rPr>
                  <a:t> for each feeder section </a:t>
                </a:r>
                <a:r>
                  <a:rPr lang="en-US" sz="2500" i="1" dirty="0">
                    <a:latin typeface="Calibri" panose="020F0502020204030204" pitchFamily="34" charset="0"/>
                    <a:ea typeface="Calibri" panose="020F0502020204030204" pitchFamily="34" charset="0"/>
                    <a:cs typeface="Calibri" panose="020F0502020204030204" pitchFamily="34" charset="0"/>
                  </a:rPr>
                  <a:t>j-k </a:t>
                </a:r>
                <a:r>
                  <a:rPr lang="en-US" sz="2500" dirty="0">
                    <a:latin typeface="Calibri" panose="020F0502020204030204" pitchFamily="34" charset="0"/>
                    <a:ea typeface="Calibri" panose="020F0502020204030204" pitchFamily="34" charset="0"/>
                    <a:cs typeface="Calibri" panose="020F0502020204030204" pitchFamily="34" charset="0"/>
                  </a:rPr>
                  <a:t>(section between bus </a:t>
                </a:r>
                <a:r>
                  <a:rPr lang="en-US" sz="2500" i="1" dirty="0">
                    <a:latin typeface="Calibri" panose="020F0502020204030204" pitchFamily="34" charset="0"/>
                    <a:ea typeface="Calibri" panose="020F0502020204030204" pitchFamily="34" charset="0"/>
                    <a:cs typeface="Calibri" panose="020F0502020204030204" pitchFamily="34" charset="0"/>
                  </a:rPr>
                  <a:t>j</a:t>
                </a:r>
                <a:r>
                  <a:rPr lang="en-US" sz="2500" dirty="0">
                    <a:latin typeface="Calibri" panose="020F0502020204030204" pitchFamily="34" charset="0"/>
                    <a:ea typeface="Calibri" panose="020F0502020204030204" pitchFamily="34" charset="0"/>
                    <a:cs typeface="Calibri" panose="020F0502020204030204" pitchFamily="34" charset="0"/>
                  </a:rPr>
                  <a:t> and bus </a:t>
                </a:r>
                <a:r>
                  <a:rPr lang="en-US" sz="2500" i="1" dirty="0">
                    <a:latin typeface="Calibri" panose="020F0502020204030204" pitchFamily="34" charset="0"/>
                    <a:ea typeface="Calibri" panose="020F0502020204030204" pitchFamily="34" charset="0"/>
                    <a:cs typeface="Calibri" panose="020F0502020204030204" pitchFamily="34" charset="0"/>
                  </a:rPr>
                  <a:t>k</a:t>
                </a:r>
                <a:r>
                  <a:rPr lang="en-US" sz="2500" dirty="0">
                    <a:latin typeface="Calibri" panose="020F0502020204030204" pitchFamily="34" charset="0"/>
                    <a:ea typeface="Calibri" panose="020F0502020204030204" pitchFamily="34" charset="0"/>
                    <a:cs typeface="Calibri" panose="020F0502020204030204" pitchFamily="34" charset="0"/>
                  </a:rPr>
                  <a:t>) starting from the bus at the edge of the system and sequentially moving toward the source.</a:t>
                </a:r>
              </a:p>
              <a:p>
                <a:pPr marL="285750" indent="-285750">
                  <a:spcBef>
                    <a:spcPts val="0"/>
                  </a:spcBef>
                  <a:spcAft>
                    <a:spcPts val="1200"/>
                  </a:spcAft>
                  <a:buClr>
                    <a:srgbClr val="C00000"/>
                  </a:buClr>
                  <a:buFont typeface="Arial" panose="020B0604020202020204" pitchFamily="34" charset="0"/>
                  <a:buChar char="•"/>
                </a:pPr>
                <a:r>
                  <a:rPr lang="en-US" sz="2500" dirty="0">
                    <a:latin typeface="Calibri" panose="020F0502020204030204" pitchFamily="34" charset="0"/>
                    <a:ea typeface="Calibri" panose="020F0502020204030204" pitchFamily="34" charset="0"/>
                    <a:cs typeface="Calibri" panose="020F0502020204030204" pitchFamily="34" charset="0"/>
                  </a:rPr>
                  <a:t> If the system has multiple branches emanating from the main feeder, this must be done for all branches starting from the bus at the edge.</a:t>
                </a: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3242362"/>
              </a:xfrm>
              <a:prstGeom prst="rect">
                <a:avLst/>
              </a:prstGeom>
              <a:blipFill>
                <a:blip r:embed="rId2"/>
                <a:stretch>
                  <a:fillRect l="-1185" t="-1507" b="-3766"/>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AD961487-11A3-AF4E-1882-C2AEC957A8C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82797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48</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5094985"/>
              </a:xfrm>
              <a:prstGeom prst="rect">
                <a:avLst/>
              </a:prstGeom>
              <a:noFill/>
            </p:spPr>
            <p:txBody>
              <a:bodyPr wrap="square" rtlCol="0">
                <a:spAutoFit/>
              </a:bodyPr>
              <a:lstStyle/>
              <a:p>
                <a:pPr>
                  <a:spcBef>
                    <a:spcPts val="0"/>
                  </a:spcBef>
                  <a:spcAft>
                    <a:spcPts val="1200"/>
                  </a:spcAft>
                  <a:buClr>
                    <a:srgbClr val="C00000"/>
                  </a:buClr>
                </a:pP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Step 5: </a:t>
                </a:r>
              </a:p>
              <a:p>
                <a:pPr marL="285750" indent="-285750" algn="just">
                  <a:spcBef>
                    <a:spcPts val="400"/>
                  </a:spcBef>
                  <a:spcAft>
                    <a:spcPts val="0"/>
                  </a:spcAft>
                  <a:buClr>
                    <a:srgbClr val="C00000"/>
                  </a:buCl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Determine the voltage drop in each feeder section by proceeding from source to load using:</a:t>
                </a:r>
              </a:p>
              <a:p>
                <a:pPr algn="ctr">
                  <a:spcBef>
                    <a:spcPts val="400"/>
                  </a:spcBef>
                  <a:spcAft>
                    <a:spcPts val="0"/>
                  </a:spcAft>
                  <a:buClr>
                    <a:srgbClr val="C00000"/>
                  </a:buClr>
                </a:pPr>
                <a14:m>
                  <m:oMath xmlns:m="http://schemas.openxmlformats.org/officeDocument/2006/math">
                    <m:sSubSup>
                      <m:sSub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dirty="0">
                    <a:effectLst/>
                    <a:latin typeface="Georgia" panose="02040502050405020303" pitchFamily="18" charset="0"/>
                    <a:ea typeface="Calibri" panose="020F0502020204030204" pitchFamily="34" charset="0"/>
                    <a:cs typeface="Times New Roman" panose="02020603050405020304" pitchFamily="18" charset="0"/>
                  </a:rPr>
                  <a:t> </a:t>
                </a:r>
              </a:p>
              <a:p>
                <a:pPr marL="285750" indent="-285750">
                  <a:spcBef>
                    <a:spcPts val="400"/>
                  </a:spcBef>
                  <a:spcAft>
                    <a:spcPts val="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To determine </a:t>
                </a:r>
                <a14:m>
                  <m:oMath xmlns:m="http://schemas.openxmlformats.org/officeDocument/2006/math">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+1)</m:t>
                        </m:r>
                      </m:sup>
                    </m:sSubSup>
                  </m:oMath>
                </a14:m>
                <a:r>
                  <a:rPr lang="en-US" dirty="0">
                    <a:effectLst/>
                    <a:latin typeface="Calibri" panose="020F0502020204030204" pitchFamily="34" charset="0"/>
                    <a:ea typeface="Calibri" panose="020F0502020204030204" pitchFamily="34" charset="0"/>
                    <a:cs typeface="Calibri" panose="020F0502020204030204" pitchFamily="34" charset="0"/>
                  </a:rPr>
                  <a:t>, we start from bus 1 (or source) with known voltages and move toward the loads to compute the bus voltages sequentially starting with bus 2 ,</a:t>
                </a:r>
              </a:p>
              <a:p>
                <a:pPr algn="ctr">
                  <a:spcBef>
                    <a:spcPts val="400"/>
                  </a:spcBef>
                  <a:spcAft>
                    <a:spcPts val="0"/>
                  </a:spcAft>
                  <a:buClr>
                    <a:srgbClr val="C00000"/>
                  </a:buClr>
                </a:pPr>
                <a14:m>
                  <m:oMath xmlns:m="http://schemas.openxmlformats.org/officeDocument/2006/math">
                    <m:sSubSup>
                      <m:sSub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a:effectLst/>
                            <a:latin typeface="Cambria Math" panose="02040503050406030204" pitchFamily="18" charset="0"/>
                            <a:ea typeface="Calibri" panose="020F0502020204030204" pitchFamily="34" charset="0"/>
                            <a:cs typeface="Times New Roman" panose="02020603050405020304" pitchFamily="18" charset="0"/>
                          </a:rPr>
                          <m:t>2</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a:effectLst/>
                            <a:latin typeface="Cambria Math" panose="02040503050406030204" pitchFamily="18" charset="0"/>
                            <a:ea typeface="Calibri" panose="020F0502020204030204" pitchFamily="34" charset="0"/>
                            <a:cs typeface="Times New Roman" panose="02020603050405020304" pitchFamily="18" charset="0"/>
                          </a:rPr>
                          <m:t>1</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a:effectLst/>
                            <a:latin typeface="Cambria Math" panose="02040503050406030204" pitchFamily="18" charset="0"/>
                            <a:ea typeface="Calibri" panose="020F0502020204030204" pitchFamily="34" charset="0"/>
                            <a:cs typeface="Times New Roman" panose="02020603050405020304" pitchFamily="18" charset="0"/>
                          </a:rPr>
                          <m:t>12</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spcBef>
                    <a:spcPts val="400"/>
                  </a:spcBef>
                  <a:spcAft>
                    <a:spcPts val="0"/>
                  </a:spcAft>
                  <a:buClr>
                    <a:srgbClr val="C00000"/>
                  </a:buCl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a:t>
                </a:r>
                <a:r>
                  <a:rPr lang="en-US" dirty="0">
                    <a:effectLst/>
                    <a:latin typeface="Calibri" panose="020F0502020204030204" pitchFamily="34" charset="0"/>
                    <a:ea typeface="Calibri" panose="020F0502020204030204" pitchFamily="34" charset="0"/>
                    <a:cs typeface="Calibri" panose="020F0502020204030204" pitchFamily="34" charset="0"/>
                  </a:rPr>
                  <a:t>or all other buses,</a:t>
                </a:r>
              </a:p>
              <a:p>
                <a:pPr algn="ctr">
                  <a:spcBef>
                    <a:spcPts val="400"/>
                  </a:spcBef>
                  <a:spcAft>
                    <a:spcPts val="0"/>
                  </a:spcAft>
                  <a:buClr>
                    <a:srgbClr val="C00000"/>
                  </a:buClr>
                </a:pPr>
                <a14:m>
                  <m:oMath xmlns:m="http://schemas.openxmlformats.org/officeDocument/2006/math">
                    <m:sSubSup>
                      <m:sSub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𝑗</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𝑗</m:t>
                    </m:r>
                    <m:r>
                      <a:rPr lang="en-US">
                        <a:effectLst/>
                        <a:latin typeface="Cambria Math" panose="02040503050406030204" pitchFamily="18" charset="0"/>
                        <a:ea typeface="Calibri" panose="020F0502020204030204" pitchFamily="34" charset="0"/>
                        <a:cs typeface="Times New Roman" panose="02020603050405020304" pitchFamily="18" charset="0"/>
                      </a:rPr>
                      <m:t>=3</m:t>
                    </m:r>
                    <m:r>
                      <m:rPr>
                        <m:nor/>
                      </m:rPr>
                      <a:rPr lang="en-US" i="1">
                        <a:effectLst/>
                        <a:latin typeface="Calibri" panose="020F0502020204030204" pitchFamily="34" charset="0"/>
                        <a:ea typeface="Calibri" panose="020F0502020204030204" pitchFamily="34" charset="0"/>
                        <a:cs typeface="Calibri" panose="020F0502020204030204" pitchFamily="34" charset="0"/>
                      </a:rPr>
                      <m:t> </m:t>
                    </m:r>
                    <m:r>
                      <m:rPr>
                        <m:nor/>
                      </m:rPr>
                      <a:rPr lang="en-US">
                        <a:effectLst/>
                        <a:latin typeface="Calibri" panose="020F0502020204030204" pitchFamily="34" charset="0"/>
                        <a:ea typeface="Calibri" panose="020F0502020204030204" pitchFamily="34" charset="0"/>
                        <a:cs typeface="Calibri" panose="020F0502020204030204" pitchFamily="34" charset="0"/>
                      </a:rPr>
                      <m:t>to</m:t>
                    </m:r>
                    <m:r>
                      <m:rPr>
                        <m:nor/>
                      </m:rPr>
                      <a:rPr lang="en-US" i="1">
                        <a:effectLst/>
                        <a:latin typeface="Calibri" panose="020F0502020204030204" pitchFamily="34" charset="0"/>
                        <a:ea typeface="Calibri" panose="020F0502020204030204" pitchFamily="34" charset="0"/>
                        <a:cs typeface="Calibri" panose="020F0502020204030204" pitchFamily="34"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𝑛</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𝑖</m:t>
                    </m:r>
                    <m:r>
                      <a:rPr lang="en-US">
                        <a:effectLst/>
                        <a:latin typeface="Cambria Math" panose="02040503050406030204" pitchFamily="18" charset="0"/>
                        <a:ea typeface="Calibri" panose="020F0502020204030204" pitchFamily="34" charset="0"/>
                        <a:cs typeface="Times New Roman" panose="02020603050405020304" pitchFamily="18" charset="0"/>
                      </a:rPr>
                      <m:t>=2</m:t>
                    </m:r>
                    <m:r>
                      <m:rPr>
                        <m:nor/>
                      </m:rPr>
                      <a:rPr lang="en-US" i="1">
                        <a:effectLst/>
                        <a:latin typeface="Calibri" panose="020F0502020204030204" pitchFamily="34" charset="0"/>
                        <a:ea typeface="Calibri" panose="020F0502020204030204" pitchFamily="34" charset="0"/>
                        <a:cs typeface="Calibri" panose="020F0502020204030204" pitchFamily="34" charset="0"/>
                      </a:rPr>
                      <m:t> </m:t>
                    </m:r>
                    <m:r>
                      <m:rPr>
                        <m:nor/>
                      </m:rPr>
                      <a:rPr lang="en-US">
                        <a:effectLst/>
                        <a:latin typeface="Calibri" panose="020F0502020204030204" pitchFamily="34" charset="0"/>
                        <a:ea typeface="Calibri" panose="020F0502020204030204" pitchFamily="34" charset="0"/>
                        <a:cs typeface="Calibri" panose="020F0502020204030204" pitchFamily="34" charset="0"/>
                      </a:rPr>
                      <m:t>to</m:t>
                    </m:r>
                    <m:r>
                      <m:rPr>
                        <m:nor/>
                      </m:rPr>
                      <a:rPr lang="en-US" i="1">
                        <a:effectLst/>
                        <a:latin typeface="Calibri" panose="020F0502020204030204" pitchFamily="34" charset="0"/>
                        <a:ea typeface="Calibri" panose="020F0502020204030204" pitchFamily="34" charset="0"/>
                        <a:cs typeface="Calibri" panose="020F0502020204030204" pitchFamily="34"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𝑛</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a:effectLst/>
                        <a:latin typeface="Cambria Math" panose="02040503050406030204" pitchFamily="18" charset="0"/>
                        <a:ea typeface="Calibri" panose="020F0502020204030204" pitchFamily="34" charset="0"/>
                        <a:cs typeface="Times New Roman" panose="02020603050405020304" pitchFamily="18" charset="0"/>
                      </a:rPr>
                      <m:t>1</m:t>
                    </m:r>
                    <m:r>
                      <m:rPr>
                        <m:nor/>
                      </m:rPr>
                      <a:rPr lang="en-US">
                        <a:effectLst/>
                        <a:latin typeface="Calibri" panose="020F0502020204030204" pitchFamily="34" charset="0"/>
                        <a:ea typeface="Calibri" panose="020F0502020204030204" pitchFamily="34" charset="0"/>
                        <a:cs typeface="Calibri" panose="020F0502020204030204" pitchFamily="34" charset="0"/>
                      </a:rPr>
                      <m:t>, </m:t>
                    </m:r>
                    <m:r>
                      <m:rPr>
                        <m:nor/>
                      </m:rPr>
                      <a:rPr lang="en-US">
                        <a:effectLst/>
                        <a:latin typeface="Calibri" panose="020F0502020204030204" pitchFamily="34" charset="0"/>
                        <a:ea typeface="Calibri" panose="020F0502020204030204" pitchFamily="34" charset="0"/>
                        <a:cs typeface="Calibri" panose="020F0502020204030204" pitchFamily="34" charset="0"/>
                      </a:rPr>
                      <m:t>and</m:t>
                    </m:r>
                    <m:r>
                      <m:rPr>
                        <m:nor/>
                      </m:rPr>
                      <a:rPr lang="en-US" i="1">
                        <a:effectLst/>
                        <a:latin typeface="Calibri" panose="020F0502020204030204" pitchFamily="34" charset="0"/>
                        <a:ea typeface="Calibri" panose="020F0502020204030204" pitchFamily="34" charset="0"/>
                        <a:cs typeface="Calibri" panose="020F0502020204030204" pitchFamily="34"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𝑗</m:t>
                    </m:r>
                    <m:r>
                      <a:rPr lang="en-US">
                        <a:effectLst/>
                        <a:latin typeface="Cambria Math" panose="02040503050406030204" pitchFamily="18" charset="0"/>
                        <a:ea typeface="Calibri" panose="020F0502020204030204" pitchFamily="34" charset="0"/>
                        <a:cs typeface="Times New Roman" panose="02020603050405020304" pitchFamily="18" charset="0"/>
                      </a:rPr>
                      <m:t>&lt;</m:t>
                    </m:r>
                    <m:r>
                      <a:rPr lang="en-US" i="1">
                        <a:effectLst/>
                        <a:latin typeface="Cambria Math" panose="02040503050406030204" pitchFamily="18" charset="0"/>
                        <a:ea typeface="Calibri" panose="020F0502020204030204" pitchFamily="34" charset="0"/>
                        <a:cs typeface="Times New Roman" panose="02020603050405020304" pitchFamily="18" charset="0"/>
                      </a:rPr>
                      <m:t>𝑖</m:t>
                    </m:r>
                    <m:r>
                      <a:rPr lang="en-US">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dirty="0">
                    <a:effectLst/>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5094985"/>
              </a:xfrm>
              <a:prstGeom prst="rect">
                <a:avLst/>
              </a:prstGeom>
              <a:blipFill>
                <a:blip r:embed="rId2"/>
                <a:stretch>
                  <a:fillRect l="-1111" t="-958" r="-1111" b="-719"/>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AD961487-11A3-AF4E-1882-C2AEC957A8C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57003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49</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4682692"/>
              </a:xfrm>
              <a:prstGeom prst="rect">
                <a:avLst/>
              </a:prstGeom>
              <a:noFill/>
            </p:spPr>
            <p:txBody>
              <a:bodyPr wrap="square" rtlCol="0">
                <a:spAutoFit/>
              </a:bodyPr>
              <a:lstStyle/>
              <a:p>
                <a:pPr>
                  <a:spcBef>
                    <a:spcPts val="0"/>
                  </a:spcBef>
                  <a:spcAft>
                    <a:spcPts val="1200"/>
                  </a:spcAft>
                  <a:buClr>
                    <a:srgbClr val="C00000"/>
                  </a:buClr>
                </a:pP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Step 6: </a:t>
                </a:r>
              </a:p>
              <a:p>
                <a:pPr marL="285750" indent="-285750" algn="just">
                  <a:spcBef>
                    <a:spcPts val="0"/>
                  </a:spcBef>
                  <a:spcAft>
                    <a:spcPts val="12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Check for the tolerance level, which is the difference between voltages in two successive iterations for every bus and for all three phases at each bus.</a:t>
                </a:r>
              </a:p>
              <a:p>
                <a:pPr algn="just">
                  <a:spcBef>
                    <a:spcPts val="0"/>
                  </a:spcBef>
                  <a:spcAft>
                    <a:spcPts val="1200"/>
                  </a:spcAft>
                  <a:buClr>
                    <a:srgbClr val="C00000"/>
                  </a:buClr>
                </a:pPr>
                <a14:m>
                  <m:oMathPara xmlns:m="http://schemas.openxmlformats.org/officeDocument/2006/math">
                    <m:oMathParaPr>
                      <m:jc m:val="centerGroup"/>
                    </m:oMathParaPr>
                    <m:oMath xmlns:m="http://schemas.openxmlformats.org/officeDocument/2006/math">
                      <m:r>
                        <m:rPr>
                          <m:sty m:val="p"/>
                        </m:rPr>
                        <a:rPr lang="en-US" smtClean="0">
                          <a:effectLst/>
                          <a:latin typeface="Cambria Math" panose="02040503050406030204" pitchFamily="18" charset="0"/>
                          <a:ea typeface="Calibri" panose="020F0502020204030204" pitchFamily="34" charset="0"/>
                          <a:cs typeface="Times New Roman" panose="02020603050405020304" pitchFamily="18" charset="0"/>
                        </a:rPr>
                        <m:t>Δ</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b="1">
                                  <a:effectLst/>
                                  <a:latin typeface="Cambria Math" panose="02040503050406030204" pitchFamily="18" charset="0"/>
                                  <a:ea typeface="Calibri" panose="020F0502020204030204" pitchFamily="34" charset="0"/>
                                  <a:cs typeface="Times New Roman" panose="02020603050405020304" pitchFamily="18" charset="0"/>
                                </a:rPr>
                                <m:t>(</m:t>
                              </m:r>
                              <m:r>
                                <a:rPr lang="en-US" b="1" i="1">
                                  <a:effectLst/>
                                  <a:latin typeface="Cambria Math" panose="02040503050406030204" pitchFamily="18" charset="0"/>
                                  <a:ea typeface="Calibri" panose="020F0502020204030204" pitchFamily="34" charset="0"/>
                                  <a:cs typeface="Times New Roman" panose="02020603050405020304" pitchFamily="18" charset="0"/>
                                </a:rPr>
                                <m:t>𝒎</m:t>
                              </m:r>
                              <m:r>
                                <a:rPr lang="en-US" b="1">
                                  <a:effectLst/>
                                  <a:latin typeface="Cambria Math" panose="02040503050406030204" pitchFamily="18" charset="0"/>
                                  <a:ea typeface="Calibri" panose="020F0502020204030204" pitchFamily="34" charset="0"/>
                                  <a:cs typeface="Times New Roman" panose="02020603050405020304" pitchFamily="18" charset="0"/>
                                </a:rPr>
                                <m:t>+</m:t>
                              </m:r>
                              <m:r>
                                <a:rPr lang="en-US" b="1" i="1">
                                  <a:effectLst/>
                                  <a:latin typeface="Cambria Math" panose="02040503050406030204" pitchFamily="18" charset="0"/>
                                  <a:ea typeface="Calibri" panose="020F0502020204030204" pitchFamily="34" charset="0"/>
                                  <a:cs typeface="Times New Roman" panose="02020603050405020304" pitchFamily="18" charset="0"/>
                                </a:rPr>
                                <m:t>𝟏</m:t>
                              </m:r>
                              <m:r>
                                <a:rPr lang="en-US" b="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b="1">
                                  <a:effectLst/>
                                  <a:latin typeface="Cambria Math" panose="02040503050406030204" pitchFamily="18" charset="0"/>
                                  <a:ea typeface="Calibri" panose="020F0502020204030204" pitchFamily="34" charset="0"/>
                                  <a:cs typeface="Times New Roman" panose="02020603050405020304" pitchFamily="18" charset="0"/>
                                </a:rPr>
                                <m:t>(</m:t>
                              </m:r>
                              <m:r>
                                <a:rPr lang="en-US" b="1" i="1">
                                  <a:effectLst/>
                                  <a:latin typeface="Cambria Math" panose="02040503050406030204" pitchFamily="18" charset="0"/>
                                  <a:ea typeface="Calibri" panose="020F0502020204030204" pitchFamily="34" charset="0"/>
                                  <a:cs typeface="Times New Roman" panose="02020603050405020304" pitchFamily="18" charset="0"/>
                                </a:rPr>
                                <m:t>𝒎</m:t>
                              </m:r>
                              <m:r>
                                <a:rPr lang="en-US" b="1">
                                  <a:effectLst/>
                                  <a:latin typeface="Cambria Math" panose="02040503050406030204" pitchFamily="18" charset="0"/>
                                  <a:ea typeface="Calibri" panose="020F0502020204030204" pitchFamily="34" charset="0"/>
                                  <a:cs typeface="Times New Roman" panose="02020603050405020304" pitchFamily="18" charset="0"/>
                                </a:rPr>
                                <m:t>)</m:t>
                              </m:r>
                            </m:sup>
                          </m:sSubSup>
                        </m:e>
                      </m:d>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𝑖</m:t>
                      </m:r>
                      <m:r>
                        <a:rPr lang="en-US">
                          <a:effectLst/>
                          <a:latin typeface="Cambria Math" panose="02040503050406030204" pitchFamily="18" charset="0"/>
                          <a:ea typeface="Calibri" panose="020F0502020204030204" pitchFamily="34" charset="0"/>
                          <a:cs typeface="Times New Roman" panose="02020603050405020304" pitchFamily="18" charset="0"/>
                        </a:rPr>
                        <m:t>=2</m:t>
                      </m:r>
                      <m:r>
                        <m:rPr>
                          <m:nor/>
                        </m:rPr>
                        <a:rPr lang="en-US"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a:effectLst/>
                          <a:latin typeface="Georgia" panose="02040502050405020303" pitchFamily="18" charset="0"/>
                          <a:ea typeface="Calibri" panose="020F0502020204030204" pitchFamily="34" charset="0"/>
                          <a:cs typeface="Times New Roman" panose="02020603050405020304" pitchFamily="18" charset="0"/>
                        </a:rPr>
                        <m:t>to</m:t>
                      </m:r>
                      <m:r>
                        <m:rPr>
                          <m:nor/>
                        </m:rPr>
                        <a:rPr lang="en-US" i="1">
                          <a:effectLst/>
                          <a:latin typeface="Calibri" panose="020F0502020204030204" pitchFamily="34"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𝑛</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dirty="0">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lgn="just">
                  <a:spcBef>
                    <a:spcPts val="0"/>
                  </a:spcBef>
                  <a:spcAft>
                    <a:spcPts val="12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If all the elements of </a:t>
                </a:r>
                <a14:m>
                  <m:oMath xmlns:m="http://schemas.openxmlformats.org/officeDocument/2006/math">
                    <m:r>
                      <m:rPr>
                        <m:sty m:val="p"/>
                      </m:rPr>
                      <a:rPr lang="en-US" smtClean="0">
                        <a:effectLst/>
                        <a:latin typeface="Cambria Math" panose="02040503050406030204" pitchFamily="18" charset="0"/>
                        <a:ea typeface="Calibri" panose="020F0502020204030204" pitchFamily="34" charset="0"/>
                        <a:cs typeface="Times New Roman" panose="02020603050405020304" pitchFamily="18" charset="0"/>
                      </a:rPr>
                      <m:t>Δ</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r>
                          <a:rPr lang="en-US">
                            <a:effectLst/>
                            <a:latin typeface="Cambria Math" panose="02040503050406030204" pitchFamily="18" charset="0"/>
                            <a:ea typeface="Calibri" panose="020F0502020204030204" pitchFamily="34" charset="0"/>
                            <a:cs typeface="Times New Roman" panose="02020603050405020304" pitchFamily="18" charset="0"/>
                          </a:rPr>
                          <m:t>+1)</m:t>
                        </m:r>
                      </m:sup>
                    </m:sSubSup>
                  </m:oMath>
                </a14:m>
                <a:r>
                  <a:rPr lang="en-US" dirty="0">
                    <a:effectLst/>
                    <a:latin typeface="Calibri" panose="020F0502020204030204" pitchFamily="34" charset="0"/>
                    <a:ea typeface="Calibri" panose="020F0502020204030204" pitchFamily="34" charset="0"/>
                    <a:cs typeface="Calibri" panose="020F0502020204030204" pitchFamily="34" charset="0"/>
                  </a:rPr>
                  <a:t> are less than </a:t>
                </a:r>
                <a:r>
                  <a:rPr lang="en-US" i="1" dirty="0">
                    <a:effectLst/>
                    <a:latin typeface="Calibri" panose="020F0502020204030204" pitchFamily="34" charset="0"/>
                    <a:ea typeface="Calibri" panose="020F0502020204030204" pitchFamily="34" charset="0"/>
                    <a:cs typeface="Calibri" panose="020F0502020204030204" pitchFamily="34" charset="0"/>
                  </a:rPr>
                  <a:t>ε</a:t>
                </a:r>
                <a:r>
                  <a:rPr lang="en-US" dirty="0">
                    <a:effectLst/>
                    <a:latin typeface="Calibri" panose="020F0502020204030204" pitchFamily="34" charset="0"/>
                    <a:ea typeface="Calibri" panose="020F0502020204030204" pitchFamily="34" charset="0"/>
                    <a:cs typeface="Calibri" panose="020F0502020204030204" pitchFamily="34" charset="0"/>
                  </a:rPr>
                  <a:t>, which is an arbitrarily selected small number for tolerance, for all the buses, the power flow converges. </a:t>
                </a:r>
              </a:p>
              <a:p>
                <a:pPr marL="285750" indent="-285750" algn="just">
                  <a:spcBef>
                    <a:spcPts val="0"/>
                  </a:spcBef>
                  <a:spcAft>
                    <a:spcPts val="12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Typically, a value of 0.001 for ε gives good results. If convergence is not achieved, repeat steps 3–6.</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4682692"/>
              </a:xfrm>
              <a:prstGeom prst="rect">
                <a:avLst/>
              </a:prstGeom>
              <a:blipFill>
                <a:blip r:embed="rId2"/>
                <a:stretch>
                  <a:fillRect l="-1111" t="-1042" r="-1111" b="-2083"/>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586017E8-6485-22F4-996F-BDCB3F9776D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304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5E32-E4D9-450B-AD9B-B6468478E6D8}"/>
              </a:ext>
            </a:extLst>
          </p:cNvPr>
          <p:cNvSpPr>
            <a:spLocks noGrp="1"/>
          </p:cNvSpPr>
          <p:nvPr>
            <p:ph type="title"/>
          </p:nvPr>
        </p:nvSpPr>
        <p:spPr/>
        <p:txBody>
          <a:bodyPr/>
          <a:lstStyle/>
          <a:p>
            <a:r>
              <a:rPr lang="en-US" dirty="0"/>
              <a:t>2. Modeling of Source Impedance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B7A35E-017B-4487-8017-AB775E3014FB}"/>
                  </a:ext>
                </a:extLst>
              </p:cNvPr>
              <p:cNvSpPr>
                <a:spLocks noGrp="1"/>
              </p:cNvSpPr>
              <p:nvPr>
                <p:ph idx="1"/>
              </p:nvPr>
            </p:nvSpPr>
            <p:spPr>
              <a:xfrm>
                <a:off x="457200" y="906087"/>
                <a:ext cx="8229600" cy="4558067"/>
              </a:xfrm>
            </p:spPr>
            <p:txBody>
              <a:bodyPr/>
              <a:lstStyle/>
              <a:p>
                <a:pPr marL="0" marR="0" indent="0">
                  <a:lnSpc>
                    <a:spcPct val="130000"/>
                  </a:lnSpc>
                  <a:spcBef>
                    <a:spcPts val="0"/>
                  </a:spcBef>
                  <a:spcAft>
                    <a:spcPts val="600"/>
                  </a:spcAft>
                  <a:buNone/>
                </a:pPr>
                <a:r>
                  <a:rPr lang="en-US" sz="2400" dirty="0">
                    <a:solidFill>
                      <a:schemeClr val="tx1"/>
                    </a:solidFill>
                    <a:effectLst/>
                    <a:ea typeface="Calibri" panose="020F0502020204030204" pitchFamily="34" charset="0"/>
                    <a:cs typeface="Times New Roman" panose="02020603050405020304" pitchFamily="18" charset="0"/>
                  </a:rPr>
                  <a:t>Where</a:t>
                </a:r>
              </a:p>
              <a:p>
                <a:pPr marL="0" marR="0" indent="0" algn="ctr">
                  <a:lnSpc>
                    <a:spcPct val="130000"/>
                  </a:lnSpc>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system nominal voltage (line neutral);</a:t>
                </a:r>
              </a:p>
              <a:p>
                <a:pPr marL="0" marR="0" indent="0" algn="ctr">
                  <a:lnSpc>
                    <a:spcPct val="130000"/>
                  </a:lnSpc>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2400" b="1" i="1">
                            <a:solidFill>
                              <a:schemeClr val="tx1"/>
                            </a:solidFill>
                            <a:effectLst/>
                            <a:latin typeface="Cambria Math" panose="020405030504060302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𝜷</m:t>
                        </m:r>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𝓜</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𝒎</m:t>
                        </m:r>
                      </m:sup>
                    </m:sSub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three-phase fault current at bus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30000"/>
                  </a:lnSpc>
                  <a:spcBef>
                    <a:spcPts val="0"/>
                  </a:spcBef>
                  <a:spcAft>
                    <a:spcPts val="0"/>
                  </a:spcAft>
                  <a:buNone/>
                </a:pPr>
                <a14:m>
                  <m:oMath xmlns:m="http://schemas.openxmlformats.org/officeDocument/2006/math">
                    <m:sSubSup>
                      <m:sSubSupPr>
                        <m:ctrlPr>
                          <a:rPr lang="en-US" sz="2400" b="1" i="1">
                            <a:solidFill>
                              <a:schemeClr val="tx1"/>
                            </a:solidFill>
                            <a:effectLst/>
                            <a:latin typeface="Cambria Math" panose="020405030504060302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𝒇𝑳𝑳</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𝒎</m:t>
                        </m:r>
                      </m:sup>
                    </m:sSub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line-to-line fault current at bus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30000"/>
                  </a:lnSpc>
                  <a:spcBef>
                    <a:spcPts val="0"/>
                  </a:spcBef>
                  <a:spcAft>
                    <a:spcPts val="0"/>
                  </a:spcAft>
                  <a:buNone/>
                </a:pPr>
                <a14:m>
                  <m:oMath xmlns:m="http://schemas.openxmlformats.org/officeDocument/2006/math">
                    <m:sSubSup>
                      <m:sSubSupPr>
                        <m:ctrlPr>
                          <a:rPr lang="en-US" sz="2400" b="1" i="1">
                            <a:solidFill>
                              <a:schemeClr val="tx1"/>
                            </a:solidFill>
                            <a:effectLst/>
                            <a:latin typeface="Cambria Math" panose="020405030504060302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𝒇𝑳𝑮</m:t>
                        </m:r>
                      </m:sub>
                      <m:sup>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𝒎</m:t>
                        </m:r>
                      </m:sup>
                    </m:sSubSup>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SLG fault current at bus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1" i="1">
                            <a:solidFill>
                              <a:schemeClr val="tx1"/>
                            </a:solidFill>
                            <a:effectLst/>
                            <a:latin typeface="Cambria Math" panose="020405030504060302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𝒇</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fault impedance</a:t>
                </a:r>
                <a:endParaRPr lang="en-US" sz="2400" b="0" i="0" dirty="0">
                  <a:solidFill>
                    <a:srgbClr val="374151"/>
                  </a:solidFill>
                  <a:effectLst/>
                  <a:latin typeface="Calibri" panose="020F0502020204030204" pitchFamily="34" charset="0"/>
                  <a:cs typeface="Calibri" panose="020F0502020204030204" pitchFamily="34" charset="0"/>
                </a:endParaRPr>
              </a:p>
              <a:p>
                <a:pPr algn="l">
                  <a:lnSpc>
                    <a:spcPct val="130000"/>
                  </a:lnSpc>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This method requires the presence of all three phases, as well as line-to-line and single-line-to-ground faults, so it can only be used on buses with all three phases.</a:t>
                </a:r>
              </a:p>
              <a:p>
                <a:pPr algn="just">
                  <a:spcAft>
                    <a:spcPts val="600"/>
                  </a:spcAft>
                </a:pPr>
                <a:endParaRPr lang="en-US" sz="2000" dirty="0">
                  <a:solidFill>
                    <a:schemeClr val="tx1"/>
                  </a:solidFill>
                </a:endParaRPr>
              </a:p>
              <a:p>
                <a:pPr algn="l">
                  <a:spcAft>
                    <a:spcPts val="600"/>
                  </a:spcAft>
                  <a:buFont typeface="Arial" panose="020B0604020202020204" pitchFamily="34" charset="0"/>
                  <a:buChar char="•"/>
                </a:pPr>
                <a:endParaRPr lang="en-US" sz="1400" dirty="0">
                  <a:solidFill>
                    <a:srgbClr val="374151"/>
                  </a:solidFill>
                  <a:latin typeface="Söhne"/>
                </a:endParaRPr>
              </a:p>
              <a:p>
                <a:pPr algn="l">
                  <a:spcAft>
                    <a:spcPts val="600"/>
                  </a:spcAft>
                  <a:buFont typeface="Arial" panose="020B0604020202020204" pitchFamily="34" charset="0"/>
                  <a:buChar char="•"/>
                </a:pPr>
                <a:endParaRPr lang="en-US" sz="1400" b="0" i="0" dirty="0">
                  <a:solidFill>
                    <a:srgbClr val="374151"/>
                  </a:solidFill>
                  <a:effectLst/>
                  <a:latin typeface="Söhne"/>
                </a:endParaRPr>
              </a:p>
              <a:p>
                <a:pPr algn="l">
                  <a:spcAft>
                    <a:spcPts val="600"/>
                  </a:spcAft>
                  <a:buFont typeface="Arial" panose="020B0604020202020204" pitchFamily="34" charset="0"/>
                  <a:buChar char="•"/>
                </a:pPr>
                <a:endParaRPr lang="en-US" sz="1400" dirty="0">
                  <a:solidFill>
                    <a:srgbClr val="374151"/>
                  </a:solidFill>
                  <a:latin typeface="Söhne"/>
                </a:endParaRPr>
              </a:p>
              <a:p>
                <a:pPr algn="l">
                  <a:spcAft>
                    <a:spcPts val="600"/>
                  </a:spcAft>
                  <a:buFont typeface="Arial" panose="020B0604020202020204" pitchFamily="34" charset="0"/>
                  <a:buChar char="•"/>
                </a:pPr>
                <a:endParaRPr lang="en-US" sz="1400" b="0" i="0" dirty="0">
                  <a:solidFill>
                    <a:srgbClr val="374151"/>
                  </a:solidFill>
                  <a:effectLst/>
                  <a:latin typeface="Söhne"/>
                </a:endParaRPr>
              </a:p>
              <a:p>
                <a:pPr algn="just">
                  <a:spcAft>
                    <a:spcPts val="600"/>
                  </a:spcAft>
                </a:pPr>
                <a:endParaRPr lang="en-US" sz="2000" dirty="0">
                  <a:solidFill>
                    <a:schemeClr val="tx1"/>
                  </a:solidFill>
                </a:endParaRPr>
              </a:p>
              <a:p>
                <a:pPr algn="just">
                  <a:spcAft>
                    <a:spcPts val="600"/>
                  </a:spcAft>
                </a:pPr>
                <a:endParaRPr lang="en-US" sz="2000" dirty="0">
                  <a:solidFill>
                    <a:schemeClr val="tx1"/>
                  </a:solidFill>
                </a:endParaRPr>
              </a:p>
            </p:txBody>
          </p:sp>
        </mc:Choice>
        <mc:Fallback xmlns="">
          <p:sp>
            <p:nvSpPr>
              <p:cNvPr id="3" name="Content Placeholder 2">
                <a:extLst>
                  <a:ext uri="{FF2B5EF4-FFF2-40B4-BE49-F238E27FC236}">
                    <a16:creationId xmlns:a16="http://schemas.microsoft.com/office/drawing/2014/main" id="{B2B7A35E-017B-4487-8017-AB775E3014FB}"/>
                  </a:ext>
                </a:extLst>
              </p:cNvPr>
              <p:cNvSpPr>
                <a:spLocks noGrp="1" noRot="1" noChangeAspect="1" noMove="1" noResize="1" noEditPoints="1" noAdjustHandles="1" noChangeArrowheads="1" noChangeShapeType="1" noTextEdit="1"/>
              </p:cNvSpPr>
              <p:nvPr>
                <p:ph idx="1"/>
              </p:nvPr>
            </p:nvSpPr>
            <p:spPr>
              <a:xfrm>
                <a:off x="457200" y="906087"/>
                <a:ext cx="8229600" cy="4558067"/>
              </a:xfrm>
              <a:blipFill>
                <a:blip r:embed="rId2"/>
                <a:stretch>
                  <a:fillRect l="-1111" r="-133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84F2E726-6F51-4B36-A191-3AE9CCA082C0}"/>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9" name="Footer Placeholder 4">
            <a:extLst>
              <a:ext uri="{FF2B5EF4-FFF2-40B4-BE49-F238E27FC236}">
                <a16:creationId xmlns:a16="http://schemas.microsoft.com/office/drawing/2014/main" id="{66E38BF9-16E2-2221-249B-AF0AE5759051}"/>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50982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50</a:t>
            </a:fld>
            <a:endParaRPr lang="en-US" dirty="0"/>
          </a:p>
        </p:txBody>
      </p:sp>
      <p:sp>
        <p:nvSpPr>
          <p:cNvPr id="8" name="TextBox 7">
            <a:extLst>
              <a:ext uri="{FF2B5EF4-FFF2-40B4-BE49-F238E27FC236}">
                <a16:creationId xmlns:a16="http://schemas.microsoft.com/office/drawing/2014/main" id="{BEE31D1D-D097-6094-760F-06A03D7EDC29}"/>
              </a:ext>
            </a:extLst>
          </p:cNvPr>
          <p:cNvSpPr txBox="1"/>
          <p:nvPr/>
        </p:nvSpPr>
        <p:spPr>
          <a:xfrm>
            <a:off x="457200" y="712733"/>
            <a:ext cx="8229600" cy="4555093"/>
          </a:xfrm>
          <a:prstGeom prst="rect">
            <a:avLst/>
          </a:prstGeom>
          <a:noFill/>
        </p:spPr>
        <p:txBody>
          <a:bodyPr wrap="square" rtlCol="0">
            <a:spAutoFit/>
          </a:bodyPr>
          <a:lstStyle/>
          <a:p>
            <a:pPr algn="just">
              <a:spcBef>
                <a:spcPts val="0"/>
              </a:spcBef>
              <a:spcAft>
                <a:spcPts val="1200"/>
              </a:spcAft>
              <a:buClr>
                <a:srgbClr val="C00000"/>
              </a:buClr>
            </a:pPr>
            <a:r>
              <a:rPr lang="en-US" dirty="0">
                <a:latin typeface="Calibri" panose="020F0502020204030204" pitchFamily="34" charset="0"/>
                <a:ea typeface="Calibri" panose="020F0502020204030204" pitchFamily="34" charset="0"/>
                <a:cs typeface="Calibri" panose="020F0502020204030204" pitchFamily="34" charset="0"/>
              </a:rPr>
              <a:t>Maintaining proper voltage in the distribution system is very important. There are numerous methods to improve and control the voltage of primary distribution systems:</a:t>
            </a:r>
          </a:p>
          <a:p>
            <a:pPr marL="342900" indent="-342900" algn="just">
              <a:spcBef>
                <a:spcPts val="0"/>
              </a:spcBef>
              <a:spcAft>
                <a:spcPts val="1200"/>
              </a:spcAft>
              <a:buClr>
                <a:srgbClr val="C00000"/>
              </a:buClr>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Use of load tap changing (LTC) transformers.</a:t>
            </a:r>
          </a:p>
          <a:p>
            <a:pPr marL="342900" indent="-342900" algn="just">
              <a:spcBef>
                <a:spcPts val="0"/>
              </a:spcBef>
              <a:spcAft>
                <a:spcPts val="1200"/>
              </a:spcAft>
              <a:buClr>
                <a:srgbClr val="C00000"/>
              </a:buClr>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Application of voltage regulators in the distribution substation as well as on the feeders.</a:t>
            </a:r>
          </a:p>
          <a:p>
            <a:pPr marL="342900" indent="-342900" algn="just">
              <a:spcBef>
                <a:spcPts val="0"/>
              </a:spcBef>
              <a:spcAft>
                <a:spcPts val="1200"/>
              </a:spcAft>
              <a:buClr>
                <a:srgbClr val="C00000"/>
              </a:buClr>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Application of shunt (or series) capacitors on the feeders or at the distribution substation.</a:t>
            </a:r>
          </a:p>
          <a:p>
            <a:pPr marL="342900" indent="-342900" algn="just">
              <a:spcBef>
                <a:spcPts val="0"/>
              </a:spcBef>
              <a:spcAft>
                <a:spcPts val="1200"/>
              </a:spcAft>
              <a:buClr>
                <a:srgbClr val="C00000"/>
              </a:buClr>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Balancing of loads on primary feeders.</a:t>
            </a:r>
          </a:p>
          <a:p>
            <a:pPr marL="342900" indent="-342900" algn="just">
              <a:spcBef>
                <a:spcPts val="0"/>
              </a:spcBef>
              <a:spcAft>
                <a:spcPts val="1200"/>
              </a:spcAft>
              <a:buClr>
                <a:srgbClr val="C00000"/>
              </a:buClr>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Increasing feeder conductor size.</a:t>
            </a:r>
          </a:p>
        </p:txBody>
      </p:sp>
      <p:sp>
        <p:nvSpPr>
          <p:cNvPr id="3" name="Footer Placeholder 4">
            <a:extLst>
              <a:ext uri="{FF2B5EF4-FFF2-40B4-BE49-F238E27FC236}">
                <a16:creationId xmlns:a16="http://schemas.microsoft.com/office/drawing/2014/main" id="{3EC92E28-CC83-4536-8759-5FC2193AD50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98550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51</a:t>
            </a:fld>
            <a:endParaRPr lang="en-US" dirty="0"/>
          </a:p>
        </p:txBody>
      </p:sp>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3662541"/>
          </a:xfrm>
          <a:prstGeom prst="rect">
            <a:avLst/>
          </a:prstGeom>
          <a:noFill/>
        </p:spPr>
        <p:txBody>
          <a:bodyPr wrap="square" rtlCol="0">
            <a:spAutoFit/>
          </a:bodyPr>
          <a:lstStyle/>
          <a:p>
            <a:pPr marL="457200" indent="-457200" algn="just">
              <a:spcBef>
                <a:spcPts val="0"/>
              </a:spcBef>
              <a:spcAft>
                <a:spcPts val="1200"/>
              </a:spcAft>
              <a:buClr>
                <a:srgbClr val="C00000"/>
              </a:buClr>
              <a:buFont typeface="+mj-lt"/>
              <a:buAutoNum type="arabicPeriod" startAt="6"/>
            </a:pPr>
            <a:r>
              <a:rPr lang="en-US" dirty="0">
                <a:latin typeface="Calibri" panose="020F0502020204030204" pitchFamily="34" charset="0"/>
                <a:ea typeface="Calibri" panose="020F0502020204030204" pitchFamily="34" charset="0"/>
                <a:cs typeface="Calibri" panose="020F0502020204030204" pitchFamily="34" charset="0"/>
              </a:rPr>
              <a:t>Increasing primary voltage level.</a:t>
            </a:r>
          </a:p>
          <a:p>
            <a:pPr marL="457200" indent="-457200" algn="just">
              <a:spcBef>
                <a:spcPts val="0"/>
              </a:spcBef>
              <a:spcAft>
                <a:spcPts val="1200"/>
              </a:spcAft>
              <a:buClr>
                <a:srgbClr val="C00000"/>
              </a:buClr>
              <a:buFont typeface="+mj-lt"/>
              <a:buAutoNum type="arabicPeriod" startAt="6"/>
            </a:pPr>
            <a:r>
              <a:rPr lang="en-US" dirty="0">
                <a:latin typeface="Calibri" panose="020F0502020204030204" pitchFamily="34" charset="0"/>
                <a:ea typeface="Calibri" panose="020F0502020204030204" pitchFamily="34" charset="0"/>
                <a:cs typeface="Calibri" panose="020F0502020204030204" pitchFamily="34" charset="0"/>
              </a:rPr>
              <a:t>Changing feeder sections from single phase to three phase.</a:t>
            </a:r>
          </a:p>
          <a:p>
            <a:pPr marL="457200" indent="-457200" algn="just">
              <a:spcBef>
                <a:spcPts val="0"/>
              </a:spcBef>
              <a:spcAft>
                <a:spcPts val="1200"/>
              </a:spcAft>
              <a:buClr>
                <a:srgbClr val="C00000"/>
              </a:buClr>
              <a:buFont typeface="+mj-lt"/>
              <a:buAutoNum type="arabicPeriod" startAt="6"/>
            </a:pPr>
            <a:r>
              <a:rPr lang="en-US" dirty="0">
                <a:latin typeface="Calibri" panose="020F0502020204030204" pitchFamily="34" charset="0"/>
                <a:ea typeface="Calibri" panose="020F0502020204030204" pitchFamily="34" charset="0"/>
                <a:cs typeface="Calibri" panose="020F0502020204030204" pitchFamily="34" charset="0"/>
              </a:rPr>
              <a:t>Transferring of loads from existing feeders to new feeders.</a:t>
            </a:r>
          </a:p>
          <a:p>
            <a:pPr marL="457200" indent="-457200" algn="just">
              <a:spcBef>
                <a:spcPts val="0"/>
              </a:spcBef>
              <a:spcAft>
                <a:spcPts val="1200"/>
              </a:spcAft>
              <a:buClr>
                <a:srgbClr val="C00000"/>
              </a:buClr>
              <a:buFont typeface="+mj-lt"/>
              <a:buAutoNum type="arabicPeriod" startAt="6"/>
            </a:pPr>
            <a:r>
              <a:rPr lang="en-US" dirty="0">
                <a:latin typeface="Calibri" panose="020F0502020204030204" pitchFamily="34" charset="0"/>
                <a:ea typeface="Calibri" panose="020F0502020204030204" pitchFamily="34" charset="0"/>
                <a:cs typeface="Calibri" panose="020F0502020204030204" pitchFamily="34" charset="0"/>
              </a:rPr>
              <a:t>Installation of new substations and primary feeders.</a:t>
            </a:r>
          </a:p>
          <a:p>
            <a:pPr algn="just">
              <a:spcBef>
                <a:spcPts val="0"/>
              </a:spcBef>
              <a:spcAft>
                <a:spcPts val="1200"/>
              </a:spcAft>
              <a:buClr>
                <a:srgbClr val="C00000"/>
              </a:buClr>
            </a:pPr>
            <a:r>
              <a:rPr lang="en-US" dirty="0">
                <a:latin typeface="Calibri" panose="020F0502020204030204" pitchFamily="34" charset="0"/>
                <a:ea typeface="Calibri" panose="020F0502020204030204" pitchFamily="34" charset="0"/>
                <a:cs typeface="Calibri" panose="020F0502020204030204" pitchFamily="34" charset="0"/>
              </a:rPr>
              <a:t>While several of these options are usually considered during the planning stages, LTCs, regulators, and capacitors provide the best means of achieving good voltage regulation during the operational stages on a continuous basis.</a:t>
            </a:r>
          </a:p>
        </p:txBody>
      </p:sp>
      <p:sp>
        <p:nvSpPr>
          <p:cNvPr id="3" name="Footer Placeholder 4">
            <a:extLst>
              <a:ext uri="{FF2B5EF4-FFF2-40B4-BE49-F238E27FC236}">
                <a16:creationId xmlns:a16="http://schemas.microsoft.com/office/drawing/2014/main" id="{3EC92E28-CC83-4536-8759-5FC2193AD50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39242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52</a:t>
            </a:fld>
            <a:endParaRPr lang="en-US" dirty="0"/>
          </a:p>
        </p:txBody>
      </p:sp>
      <p:sp>
        <p:nvSpPr>
          <p:cNvPr id="8" name="TextBox 7">
            <a:extLst>
              <a:ext uri="{FF2B5EF4-FFF2-40B4-BE49-F238E27FC236}">
                <a16:creationId xmlns:a16="http://schemas.microsoft.com/office/drawing/2014/main" id="{BEE31D1D-D097-6094-760F-06A03D7EDC29}"/>
              </a:ext>
            </a:extLst>
          </p:cNvPr>
          <p:cNvSpPr txBox="1"/>
          <p:nvPr/>
        </p:nvSpPr>
        <p:spPr>
          <a:xfrm>
            <a:off x="457200" y="712733"/>
            <a:ext cx="8229600" cy="2677656"/>
          </a:xfrm>
          <a:prstGeom prst="rect">
            <a:avLst/>
          </a:prstGeom>
          <a:noFill/>
        </p:spPr>
        <p:txBody>
          <a:bodyPr wrap="square" rtlCol="0">
            <a:spAutoFit/>
          </a:bodyPr>
          <a:lstStyle/>
          <a:p>
            <a:pPr algn="just">
              <a:spcBef>
                <a:spcPts val="0"/>
              </a:spcBef>
              <a:spcAft>
                <a:spcPts val="1200"/>
              </a:spcAft>
              <a:buClr>
                <a:srgbClr val="C00000"/>
              </a:buClr>
            </a:pP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6.1 Voltage Regulation Definition:</a:t>
            </a:r>
          </a:p>
          <a:p>
            <a:pPr marL="285750" indent="-285750" algn="just">
              <a:spcBef>
                <a:spcPts val="0"/>
              </a:spcBef>
              <a:spcAft>
                <a:spcPts val="1200"/>
              </a:spcAft>
              <a:buClr>
                <a:srgbClr val="C00000"/>
              </a:buCl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Voltage regulation is the voltage difference between the two ends of a line defined as percentage of the receiving end or downstream voltage. </a:t>
            </a:r>
          </a:p>
          <a:p>
            <a:pPr marL="285750" indent="-285750" algn="just">
              <a:spcBef>
                <a:spcPts val="0"/>
              </a:spcBef>
              <a:spcAft>
                <a:spcPts val="1200"/>
              </a:spcAft>
              <a:buClr>
                <a:srgbClr val="C00000"/>
              </a:buCl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Mathematically:</a:t>
            </a:r>
          </a:p>
          <a:p>
            <a:pPr algn="just">
              <a:spcBef>
                <a:spcPts val="0"/>
              </a:spcBef>
              <a:spcAft>
                <a:spcPts val="1200"/>
              </a:spcAft>
              <a:buClr>
                <a:srgbClr val="C00000"/>
              </a:buClr>
            </a:pPr>
            <a:endParaRPr lang="en-US" sz="1800" dirty="0">
              <a:latin typeface="+mn-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FDAD39B-A09F-B76D-E6A9-479DF6144DF2}"/>
              </a:ext>
            </a:extLst>
          </p:cNvPr>
          <p:cNvPicPr>
            <a:picLocks noChangeAspect="1"/>
          </p:cNvPicPr>
          <p:nvPr/>
        </p:nvPicPr>
        <p:blipFill>
          <a:blip r:embed="rId2"/>
          <a:stretch>
            <a:fillRect/>
          </a:stretch>
        </p:blipFill>
        <p:spPr>
          <a:xfrm>
            <a:off x="2082777" y="3128506"/>
            <a:ext cx="4917486" cy="82221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F57CC27-8053-3E30-C26D-0E86DB25AB30}"/>
                  </a:ext>
                </a:extLst>
              </p:cNvPr>
              <p:cNvSpPr txBox="1"/>
              <p:nvPr/>
            </p:nvSpPr>
            <p:spPr>
              <a:xfrm>
                <a:off x="457200" y="4001865"/>
                <a:ext cx="8168640" cy="830997"/>
              </a:xfrm>
              <a:prstGeom prst="rect">
                <a:avLst/>
              </a:prstGeom>
              <a:noFill/>
            </p:spPr>
            <p:txBody>
              <a:bodyPr wrap="square">
                <a:spAutoFit/>
              </a:bodyPr>
              <a:lstStyle/>
              <a:p>
                <a:pPr algn="just"/>
                <a:r>
                  <a:rPr lang="en-US" dirty="0">
                    <a:latin typeface="Calibri" panose="020F0502020204030204" pitchFamily="34" charset="0"/>
                    <a:cs typeface="Calibri" panose="020F0502020204030204" pitchFamily="34" charset="0"/>
                  </a:rPr>
                  <a:t>where </a:t>
                </a:r>
                <a14:m>
                  <m:oMath xmlns:m="http://schemas.openxmlformats.org/officeDocument/2006/math">
                    <m:sSub>
                      <m:sSubPr>
                        <m:ctrlPr>
                          <a:rPr lang="en-US"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0" i="1" smtClean="0">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b="0" i="1" smtClean="0">
                            <a:effectLst/>
                            <a:latin typeface="Cambria Math" panose="02040503050406030204" pitchFamily="18" charset="0"/>
                            <a:ea typeface="Calibri" panose="020F0502020204030204" pitchFamily="34" charset="0"/>
                            <a:cs typeface="Times New Roman" panose="02020603050405020304" pitchFamily="18" charset="0"/>
                          </a:rPr>
                          <m:t>𝑠</m:t>
                        </m:r>
                      </m:sub>
                    </m:sSub>
                  </m:oMath>
                </a14:m>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is the magnitude of the sending‐end voltage, and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𝑉</m:t>
                        </m:r>
                      </m:e>
                      <m:sub>
                        <m:r>
                          <a:rPr lang="en-US" b="0" i="1" smtClean="0">
                            <a:latin typeface="Cambria Math" panose="02040503050406030204" pitchFamily="18" charset="0"/>
                            <a:ea typeface="Calibri" panose="020F0502020204030204" pitchFamily="34" charset="0"/>
                            <a:cs typeface="Times New Roman" panose="02020603050405020304" pitchFamily="18" charset="0"/>
                          </a:rPr>
                          <m:t>𝑟</m:t>
                        </m:r>
                      </m:sub>
                    </m:sSub>
                  </m:oMath>
                </a14:m>
                <a:r>
                  <a:rPr lang="en-US" dirty="0">
                    <a:latin typeface="Calibri" panose="020F0502020204030204" pitchFamily="34" charset="0"/>
                    <a:cs typeface="Calibri" panose="020F0502020204030204" pitchFamily="34" charset="0"/>
                  </a:rPr>
                  <a:t> is the magnitude of the receiving‐end voltage.</a:t>
                </a:r>
              </a:p>
            </p:txBody>
          </p:sp>
        </mc:Choice>
        <mc:Fallback xmlns="">
          <p:sp>
            <p:nvSpPr>
              <p:cNvPr id="11" name="TextBox 10">
                <a:extLst>
                  <a:ext uri="{FF2B5EF4-FFF2-40B4-BE49-F238E27FC236}">
                    <a16:creationId xmlns:a16="http://schemas.microsoft.com/office/drawing/2014/main" id="{2F57CC27-8053-3E30-C26D-0E86DB25AB30}"/>
                  </a:ext>
                </a:extLst>
              </p:cNvPr>
              <p:cNvSpPr txBox="1">
                <a:spLocks noRot="1" noChangeAspect="1" noMove="1" noResize="1" noEditPoints="1" noAdjustHandles="1" noChangeArrowheads="1" noChangeShapeType="1" noTextEdit="1"/>
              </p:cNvSpPr>
              <p:nvPr/>
            </p:nvSpPr>
            <p:spPr>
              <a:xfrm>
                <a:off x="457200" y="4001865"/>
                <a:ext cx="8168640" cy="830997"/>
              </a:xfrm>
              <a:prstGeom prst="rect">
                <a:avLst/>
              </a:prstGeom>
              <a:blipFill>
                <a:blip r:embed="rId3"/>
                <a:stretch>
                  <a:fillRect l="-1119" t="-5839" r="-1119" b="-15328"/>
                </a:stretch>
              </a:blipFill>
            </p:spPr>
            <p:txBody>
              <a:bodyPr/>
              <a:lstStyle/>
              <a:p>
                <a:r>
                  <a:rPr lang="en-US">
                    <a:noFill/>
                  </a:rPr>
                  <a:t> </a:t>
                </a:r>
              </a:p>
            </p:txBody>
          </p:sp>
        </mc:Fallback>
      </mc:AlternateContent>
      <p:sp>
        <p:nvSpPr>
          <p:cNvPr id="6" name="Footer Placeholder 4">
            <a:extLst>
              <a:ext uri="{FF2B5EF4-FFF2-40B4-BE49-F238E27FC236}">
                <a16:creationId xmlns:a16="http://schemas.microsoft.com/office/drawing/2014/main" id="{21B70BAD-1DB1-B7E8-CC80-AE757D67142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23836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79C58C-6797-82F7-0776-B034835A14B6}"/>
              </a:ext>
            </a:extLst>
          </p:cNvPr>
          <p:cNvPicPr>
            <a:picLocks noChangeAspect="1"/>
          </p:cNvPicPr>
          <p:nvPr/>
        </p:nvPicPr>
        <p:blipFill>
          <a:blip r:embed="rId2"/>
          <a:stretch>
            <a:fillRect/>
          </a:stretch>
        </p:blipFill>
        <p:spPr>
          <a:xfrm>
            <a:off x="5251727" y="1843331"/>
            <a:ext cx="3435073" cy="931001"/>
          </a:xfrm>
          <a:prstGeom prst="rect">
            <a:avLst/>
          </a:prstGeom>
        </p:spPr>
      </p:pic>
      <p:pic>
        <p:nvPicPr>
          <p:cNvPr id="15" name="Picture 14">
            <a:extLst>
              <a:ext uri="{FF2B5EF4-FFF2-40B4-BE49-F238E27FC236}">
                <a16:creationId xmlns:a16="http://schemas.microsoft.com/office/drawing/2014/main" id="{61E7854A-7AAC-8E16-BEC9-28B454548E33}"/>
              </a:ext>
            </a:extLst>
          </p:cNvPr>
          <p:cNvPicPr>
            <a:picLocks noChangeAspect="1"/>
          </p:cNvPicPr>
          <p:nvPr/>
        </p:nvPicPr>
        <p:blipFill>
          <a:blip r:embed="rId3"/>
          <a:stretch>
            <a:fillRect/>
          </a:stretch>
        </p:blipFill>
        <p:spPr>
          <a:xfrm>
            <a:off x="5140693" y="3168218"/>
            <a:ext cx="3657142" cy="1725930"/>
          </a:xfrm>
          <a:prstGeom prst="rect">
            <a:avLst/>
          </a:prstGeom>
        </p:spPr>
      </p:pic>
      <p:sp>
        <p:nvSpPr>
          <p:cNvPr id="16" name="TextBox 15">
            <a:extLst>
              <a:ext uri="{FF2B5EF4-FFF2-40B4-BE49-F238E27FC236}">
                <a16:creationId xmlns:a16="http://schemas.microsoft.com/office/drawing/2014/main" id="{A8DD14DE-5E0D-965E-5898-091DA21F5917}"/>
              </a:ext>
            </a:extLst>
          </p:cNvPr>
          <p:cNvSpPr txBox="1"/>
          <p:nvPr/>
        </p:nvSpPr>
        <p:spPr>
          <a:xfrm>
            <a:off x="6377713" y="4807114"/>
            <a:ext cx="1680268"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Phasor Diagram</a:t>
            </a:r>
          </a:p>
        </p:txBody>
      </p:sp>
      <p:sp>
        <p:nvSpPr>
          <p:cNvPr id="3" name="TextBox 2">
            <a:extLst>
              <a:ext uri="{FF2B5EF4-FFF2-40B4-BE49-F238E27FC236}">
                <a16:creationId xmlns:a16="http://schemas.microsoft.com/office/drawing/2014/main" id="{0D815B59-2EBE-68F1-98C5-C4A90DD63A46}"/>
              </a:ext>
            </a:extLst>
          </p:cNvPr>
          <p:cNvSpPr txBox="1"/>
          <p:nvPr/>
        </p:nvSpPr>
        <p:spPr>
          <a:xfrm>
            <a:off x="5227268" y="2576963"/>
            <a:ext cx="3484737"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feeder of resistance R and reactance X.</a:t>
            </a:r>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53</a:t>
            </a:fld>
            <a:endParaRPr lang="en-US" dirty="0"/>
          </a:p>
        </p:txBody>
      </p:sp>
      <p:sp>
        <p:nvSpPr>
          <p:cNvPr id="6" name="TextBox 5">
            <a:extLst>
              <a:ext uri="{FF2B5EF4-FFF2-40B4-BE49-F238E27FC236}">
                <a16:creationId xmlns:a16="http://schemas.microsoft.com/office/drawing/2014/main" id="{8B05047D-8B7D-5C57-2005-ECD001528EBC}"/>
              </a:ext>
            </a:extLst>
          </p:cNvPr>
          <p:cNvSpPr txBox="1"/>
          <p:nvPr/>
        </p:nvSpPr>
        <p:spPr>
          <a:xfrm>
            <a:off x="352697" y="777871"/>
            <a:ext cx="4787996" cy="830997"/>
          </a:xfrm>
          <a:prstGeom prst="rect">
            <a:avLst/>
          </a:prstGeom>
          <a:noFill/>
        </p:spPr>
        <p:txBody>
          <a:bodyPr wrap="square">
            <a:spAutoFit/>
          </a:bodyPr>
          <a:lstStyle/>
          <a:p>
            <a:pPr algn="just">
              <a:spcBef>
                <a:spcPts val="0"/>
              </a:spcBef>
              <a:spcAft>
                <a:spcPts val="1200"/>
              </a:spcAft>
              <a:buClr>
                <a:srgbClr val="C00000"/>
              </a:buClr>
            </a:pP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6.2 Approximate Method for Voltage Regulation: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F27868-8081-B248-79E1-5486C1EBEFC8}"/>
                  </a:ext>
                </a:extLst>
              </p:cNvPr>
              <p:cNvSpPr txBox="1"/>
              <p:nvPr/>
            </p:nvSpPr>
            <p:spPr>
              <a:xfrm>
                <a:off x="431995" y="1612900"/>
                <a:ext cx="4899031" cy="3990836"/>
              </a:xfrm>
              <a:prstGeom prst="rect">
                <a:avLst/>
              </a:prstGeom>
              <a:noFill/>
            </p:spPr>
            <p:txBody>
              <a:bodyPr wrap="square" rtlCol="0">
                <a:spAutoFit/>
              </a:bodyPr>
              <a:lstStyle/>
              <a:p>
                <a:pPr marL="285750" indent="-285750" algn="just">
                  <a:spcBef>
                    <a:spcPts val="0"/>
                  </a:spcBef>
                  <a:spcAft>
                    <a:spcPts val="400"/>
                  </a:spcAft>
                  <a:buClr>
                    <a:srgbClr val="C00000"/>
                  </a:buCl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From the figure of a feeder on the right,</a:t>
                </a:r>
              </a:p>
              <a:p>
                <a:pPr algn="just">
                  <a:spcBef>
                    <a:spcPts val="0"/>
                  </a:spcBef>
                  <a:spcAft>
                    <a:spcPts val="400"/>
                  </a:spcAft>
                  <a:buClr>
                    <a:srgbClr val="C00000"/>
                  </a:buClr>
                </a:pPr>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𝐼</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𝑅</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𝑗𝑋</m:t>
                      </m:r>
                      <m:r>
                        <a:rPr lang="en-US">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spcAft>
                    <a:spcPts val="4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And the voltage drop on the feeder is,</a:t>
                </a:r>
              </a:p>
              <a:p>
                <a:pPr algn="just">
                  <a:spcBef>
                    <a:spcPts val="0"/>
                  </a:spcBef>
                  <a:spcAft>
                    <a:spcPts val="400"/>
                  </a:spcAft>
                  <a:buClr>
                    <a:srgbClr val="C00000"/>
                  </a:buClr>
                </a:pPr>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𝐼</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𝑅</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𝑗𝑋</m:t>
                      </m:r>
                      <m:r>
                        <a:rPr lang="en-US">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spcAft>
                    <a:spcPts val="4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A phasor diagram for this equation with the condition that current lags voltage by an angle </a:t>
                </a:r>
                <a14:m>
                  <m:oMath xmlns:m="http://schemas.openxmlformats.org/officeDocument/2006/math">
                    <m:r>
                      <a:rPr lang="en-US" i="1" smtClean="0">
                        <a:effectLst/>
                        <a:latin typeface="Cambria Math" panose="02040503050406030204" pitchFamily="18" charset="0"/>
                        <a:ea typeface="Cambria Math" panose="02040503050406030204" pitchFamily="18" charset="0"/>
                        <a:cs typeface="Times New Roman" panose="02020603050405020304" pitchFamily="18" charset="0"/>
                      </a:rPr>
                      <m:t>𝛿</m:t>
                    </m:r>
                  </m:oMath>
                </a14:m>
                <a:r>
                  <a:rPr lang="en-US" dirty="0">
                    <a:effectLst/>
                    <a:latin typeface="Calibri" panose="020F0502020204030204" pitchFamily="34" charset="0"/>
                    <a:ea typeface="Calibri" panose="020F0502020204030204" pitchFamily="34" charset="0"/>
                    <a:cs typeface="Calibri" panose="020F0502020204030204" pitchFamily="34" charset="0"/>
                  </a:rPr>
                  <a:t> is shown in the figure.</a:t>
                </a:r>
              </a:p>
            </p:txBody>
          </p:sp>
        </mc:Choice>
        <mc:Fallback xmlns="">
          <p:sp>
            <p:nvSpPr>
              <p:cNvPr id="7" name="TextBox 6">
                <a:extLst>
                  <a:ext uri="{FF2B5EF4-FFF2-40B4-BE49-F238E27FC236}">
                    <a16:creationId xmlns:a16="http://schemas.microsoft.com/office/drawing/2014/main" id="{7AF27868-8081-B248-79E1-5486C1EBEFC8}"/>
                  </a:ext>
                </a:extLst>
              </p:cNvPr>
              <p:cNvSpPr txBox="1">
                <a:spLocks noRot="1" noChangeAspect="1" noMove="1" noResize="1" noEditPoints="1" noAdjustHandles="1" noChangeArrowheads="1" noChangeShapeType="1" noTextEdit="1"/>
              </p:cNvSpPr>
              <p:nvPr/>
            </p:nvSpPr>
            <p:spPr>
              <a:xfrm>
                <a:off x="431995" y="1612900"/>
                <a:ext cx="4899031" cy="3990836"/>
              </a:xfrm>
              <a:prstGeom prst="rect">
                <a:avLst/>
              </a:prstGeom>
              <a:blipFill>
                <a:blip r:embed="rId4"/>
                <a:stretch>
                  <a:fillRect l="-1741" t="-1223" r="-1741" b="-2599"/>
                </a:stretch>
              </a:blipFill>
            </p:spPr>
            <p:txBody>
              <a:bodyPr/>
              <a:lstStyle/>
              <a:p>
                <a:r>
                  <a:rPr lang="en-US">
                    <a:noFill/>
                  </a:rPr>
                  <a:t> </a:t>
                </a:r>
              </a:p>
            </p:txBody>
          </p:sp>
        </mc:Fallback>
      </mc:AlternateContent>
      <p:sp>
        <p:nvSpPr>
          <p:cNvPr id="8" name="Footer Placeholder 4">
            <a:extLst>
              <a:ext uri="{FF2B5EF4-FFF2-40B4-BE49-F238E27FC236}">
                <a16:creationId xmlns:a16="http://schemas.microsoft.com/office/drawing/2014/main" id="{2AC74FFF-1E16-46BF-7045-308FC86CD2D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95293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54</a:t>
            </a:fld>
            <a:endParaRPr lang="en-US" dirty="0"/>
          </a:p>
        </p:txBody>
      </p:sp>
      <p:sp>
        <p:nvSpPr>
          <p:cNvPr id="6" name="TextBox 5">
            <a:extLst>
              <a:ext uri="{FF2B5EF4-FFF2-40B4-BE49-F238E27FC236}">
                <a16:creationId xmlns:a16="http://schemas.microsoft.com/office/drawing/2014/main" id="{8B05047D-8B7D-5C57-2005-ECD001528EBC}"/>
              </a:ext>
            </a:extLst>
          </p:cNvPr>
          <p:cNvSpPr txBox="1"/>
          <p:nvPr/>
        </p:nvSpPr>
        <p:spPr>
          <a:xfrm>
            <a:off x="352696" y="777871"/>
            <a:ext cx="8036561" cy="477054"/>
          </a:xfrm>
          <a:prstGeom prst="rect">
            <a:avLst/>
          </a:prstGeom>
          <a:noFill/>
        </p:spPr>
        <p:txBody>
          <a:bodyPr wrap="square">
            <a:spAutoFit/>
          </a:bodyPr>
          <a:lstStyle/>
          <a:p>
            <a:pPr algn="just">
              <a:spcBef>
                <a:spcPts val="0"/>
              </a:spcBef>
              <a:spcAft>
                <a:spcPts val="1200"/>
              </a:spcAft>
              <a:buClr>
                <a:srgbClr val="C00000"/>
              </a:buClr>
            </a:pPr>
            <a:r>
              <a:rPr lang="en-US" sz="2500" b="1" dirty="0">
                <a:solidFill>
                  <a:srgbClr val="FF0000"/>
                </a:solidFill>
                <a:latin typeface="Calibri" panose="020F0502020204030204" pitchFamily="34" charset="0"/>
                <a:ea typeface="Calibri" panose="020F0502020204030204" pitchFamily="34" charset="0"/>
                <a:cs typeface="Calibri" panose="020F0502020204030204" pitchFamily="34" charset="0"/>
              </a:rPr>
              <a:t>6.2 Approximate Method for Voltage Regulation: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F27868-8081-B248-79E1-5486C1EBEFC8}"/>
                  </a:ext>
                </a:extLst>
              </p:cNvPr>
              <p:cNvSpPr txBox="1"/>
              <p:nvPr/>
            </p:nvSpPr>
            <p:spPr>
              <a:xfrm>
                <a:off x="352696" y="1377821"/>
                <a:ext cx="7862390" cy="861774"/>
              </a:xfrm>
              <a:prstGeom prst="rect">
                <a:avLst/>
              </a:prstGeom>
              <a:noFill/>
            </p:spPr>
            <p:txBody>
              <a:bodyPr wrap="square" rtlCol="0">
                <a:spAutoFit/>
              </a:bodyPr>
              <a:lstStyle/>
              <a:p>
                <a:pPr marL="285750" indent="-285750" algn="just">
                  <a:spcBef>
                    <a:spcPts val="0"/>
                  </a:spcBef>
                  <a:spcAft>
                    <a:spcPts val="400"/>
                  </a:spcAft>
                  <a:buClr>
                    <a:srgbClr val="C00000"/>
                  </a:buClr>
                  <a:buFont typeface="Arial" panose="020B0604020202020204" pitchFamily="34" charset="0"/>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With </a:t>
                </a: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500" b="1" i="1">
                            <a:effectLst/>
                            <a:latin typeface="Cambria Math" panose="02040503050406030204" pitchFamily="18" charset="0"/>
                            <a:ea typeface="Calibri" panose="020F0502020204030204" pitchFamily="34" charset="0"/>
                            <a:cs typeface="Times New Roman" panose="02020603050405020304" pitchFamily="18" charset="0"/>
                          </a:rPr>
                          <m:t>𝒓</m:t>
                        </m:r>
                      </m:sub>
                    </m:sSub>
                  </m:oMath>
                </a14:m>
                <a:r>
                  <a:rPr lang="en-US" sz="2500" dirty="0">
                    <a:effectLst/>
                    <a:latin typeface="Calibri" panose="020F0502020204030204" pitchFamily="34" charset="0"/>
                    <a:ea typeface="Calibri" panose="020F0502020204030204" pitchFamily="34" charset="0"/>
                    <a:cs typeface="Calibri" panose="020F0502020204030204" pitchFamily="34" charset="0"/>
                  </a:rPr>
                  <a:t> as the reference voltage or </a:t>
                </a: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500" b="1" i="1">
                            <a:effectLst/>
                            <a:latin typeface="Cambria Math" panose="02040503050406030204" pitchFamily="18" charset="0"/>
                            <a:ea typeface="Calibri" panose="020F0502020204030204" pitchFamily="34" charset="0"/>
                            <a:cs typeface="Times New Roman" panose="02020603050405020304" pitchFamily="18" charset="0"/>
                          </a:rPr>
                          <m:t>𝒓</m:t>
                        </m:r>
                      </m:sub>
                    </m:sSub>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25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5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25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𝛿</m:t>
                        </m:r>
                      </m:e>
                      <m: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500" dirty="0">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2500" b="1" i="1">
                        <a:effectLst/>
                        <a:latin typeface="Cambria Math" panose="02040503050406030204" pitchFamily="18" charset="0"/>
                        <a:ea typeface="Calibri" panose="020F0502020204030204" pitchFamily="34" charset="0"/>
                        <a:cs typeface="Times New Roman" panose="02020603050405020304" pitchFamily="18" charset="0"/>
                      </a:rPr>
                      <m:t>𝑰</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5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500" dirty="0">
                    <a:effectLst/>
                    <a:latin typeface="Calibri" panose="020F0502020204030204" pitchFamily="34" charset="0"/>
                    <a:ea typeface="Calibri" panose="020F0502020204030204" pitchFamily="34" charset="0"/>
                    <a:cs typeface="Calibri" panose="020F0502020204030204" pitchFamily="34" charset="0"/>
                  </a:rPr>
                  <a:t>, we get:</a:t>
                </a:r>
              </a:p>
            </p:txBody>
          </p:sp>
        </mc:Choice>
        <mc:Fallback xmlns="">
          <p:sp>
            <p:nvSpPr>
              <p:cNvPr id="7" name="TextBox 6">
                <a:extLst>
                  <a:ext uri="{FF2B5EF4-FFF2-40B4-BE49-F238E27FC236}">
                    <a16:creationId xmlns:a16="http://schemas.microsoft.com/office/drawing/2014/main" id="{7AF27868-8081-B248-79E1-5486C1EBEFC8}"/>
                  </a:ext>
                </a:extLst>
              </p:cNvPr>
              <p:cNvSpPr txBox="1">
                <a:spLocks noRot="1" noChangeAspect="1" noMove="1" noResize="1" noEditPoints="1" noAdjustHandles="1" noChangeArrowheads="1" noChangeShapeType="1" noTextEdit="1"/>
              </p:cNvSpPr>
              <p:nvPr/>
            </p:nvSpPr>
            <p:spPr>
              <a:xfrm>
                <a:off x="352696" y="1377821"/>
                <a:ext cx="7862390" cy="861774"/>
              </a:xfrm>
              <a:prstGeom prst="rect">
                <a:avLst/>
              </a:prstGeom>
              <a:blipFill>
                <a:blip r:embed="rId2"/>
                <a:stretch>
                  <a:fillRect l="-1163" t="-4965" b="-163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EDB1E5-AC9B-4843-73EA-5BE95BC90015}"/>
                  </a:ext>
                </a:extLst>
              </p:cNvPr>
              <p:cNvSpPr txBox="1"/>
              <p:nvPr/>
            </p:nvSpPr>
            <p:spPr>
              <a:xfrm>
                <a:off x="1456509" y="2277363"/>
                <a:ext cx="6230981" cy="1158907"/>
              </a:xfrm>
              <a:prstGeom prst="rect">
                <a:avLst/>
              </a:prstGeom>
              <a:noFill/>
            </p:spPr>
            <p:txBody>
              <a:bodyPr wrap="square">
                <a:spAutoFit/>
              </a:bodyPr>
              <a:lstStyle/>
              <a:p>
                <a:pPr algn="just">
                  <a:lnSpc>
                    <a:spcPct val="120000"/>
                  </a:lnSpc>
                  <a:spcBef>
                    <a:spcPts val="600"/>
                  </a:spcBef>
                  <a:spcAft>
                    <a:spcPts val="1200"/>
                  </a:spcAft>
                  <a:buClr>
                    <a:srgbClr val="C00000"/>
                  </a:buClr>
                </a:pPr>
                <a14:m>
                  <m:oMathPara xmlns:m="http://schemas.openxmlformats.org/officeDocument/2006/math">
                    <m:oMathParaPr>
                      <m:jc m:val="centerGroup"/>
                    </m:oMathParaPr>
                    <m:oMath xmlns:m="http://schemas.openxmlformats.org/officeDocument/2006/math">
                      <m:sSub>
                        <m:sSub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𝑠</m:t>
                          </m:r>
                        </m:sub>
                      </m:sSub>
                      <m:r>
                        <m:rPr>
                          <m:sty m:val="p"/>
                        </m:rPr>
                        <a:rPr lang="en-US" sz="2500">
                          <a:effectLst/>
                          <a:latin typeface="Cambria Math" panose="02040503050406030204" pitchFamily="18" charset="0"/>
                          <a:ea typeface="Calibri" panose="020F0502020204030204" pitchFamily="34" charset="0"/>
                          <a:cs typeface="Times New Roman" panose="02020603050405020304" pitchFamily="18" charset="0"/>
                        </a:rPr>
                        <m:t>cos</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𝛿</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𝑗</m:t>
                      </m:r>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𝑠</m:t>
                          </m:r>
                        </m:sub>
                      </m:sSub>
                      <m:r>
                        <m:rPr>
                          <m:sty m:val="p"/>
                        </m:rPr>
                        <a:rPr lang="en-US" sz="2500">
                          <a:effectLst/>
                          <a:latin typeface="Cambria Math" panose="02040503050406030204" pitchFamily="18" charset="0"/>
                          <a:ea typeface="Calibri" panose="020F0502020204030204" pitchFamily="34" charset="0"/>
                          <a:cs typeface="Times New Roman" panose="02020603050405020304" pitchFamily="18" charset="0"/>
                        </a:rPr>
                        <m:t>sin</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𝛿</m:t>
                      </m:r>
                      <m:r>
                        <a:rPr lang="en-US" sz="2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𝑅</m:t>
                      </m:r>
                      <m:r>
                        <m:rPr>
                          <m:sty m:val="p"/>
                        </m:rPr>
                        <a:rPr lang="en-US" sz="2500">
                          <a:effectLst/>
                          <a:latin typeface="Cambria Math" panose="02040503050406030204" pitchFamily="18" charset="0"/>
                          <a:ea typeface="Calibri" panose="020F0502020204030204" pitchFamily="34" charset="0"/>
                          <a:cs typeface="Times New Roman" panose="02020603050405020304" pitchFamily="18" charset="0"/>
                        </a:rPr>
                        <m:t>cos</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𝑋</m:t>
                      </m:r>
                      <m:r>
                        <m:rPr>
                          <m:sty m:val="p"/>
                        </m:rPr>
                        <a:rPr lang="en-US" sz="2500">
                          <a:effectLst/>
                          <a:latin typeface="Cambria Math" panose="02040503050406030204" pitchFamily="18" charset="0"/>
                          <a:ea typeface="Calibri" panose="020F0502020204030204" pitchFamily="34" charset="0"/>
                          <a:cs typeface="Times New Roman" panose="02020603050405020304" pitchFamily="18" charset="0"/>
                        </a:rPr>
                        <m:t>sin</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𝑗𝐼</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𝑋</m:t>
                      </m:r>
                      <m:r>
                        <m:rPr>
                          <m:sty m:val="p"/>
                        </m:rPr>
                        <a:rPr lang="en-US" sz="2500">
                          <a:effectLst/>
                          <a:latin typeface="Cambria Math" panose="02040503050406030204" pitchFamily="18" charset="0"/>
                          <a:ea typeface="Calibri" panose="020F0502020204030204" pitchFamily="34" charset="0"/>
                          <a:cs typeface="Times New Roman" panose="02020603050405020304" pitchFamily="18" charset="0"/>
                        </a:rPr>
                        <m:t>cos</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𝑅</m:t>
                      </m:r>
                      <m:r>
                        <m:rPr>
                          <m:sty m:val="p"/>
                        </m:rPr>
                        <a:rPr lang="en-US" sz="2500">
                          <a:effectLst/>
                          <a:latin typeface="Cambria Math" panose="02040503050406030204" pitchFamily="18" charset="0"/>
                          <a:ea typeface="Calibri" panose="020F0502020204030204" pitchFamily="34" charset="0"/>
                          <a:cs typeface="Times New Roman" panose="02020603050405020304" pitchFamily="18" charset="0"/>
                        </a:rPr>
                        <m:t>sin</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5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5EDB1E5-AC9B-4843-73EA-5BE95BC90015}"/>
                  </a:ext>
                </a:extLst>
              </p:cNvPr>
              <p:cNvSpPr txBox="1">
                <a:spLocks noRot="1" noChangeAspect="1" noMove="1" noResize="1" noEditPoints="1" noAdjustHandles="1" noChangeArrowheads="1" noChangeShapeType="1" noTextEdit="1"/>
              </p:cNvSpPr>
              <p:nvPr/>
            </p:nvSpPr>
            <p:spPr>
              <a:xfrm>
                <a:off x="1456509" y="2277363"/>
                <a:ext cx="6230981" cy="11589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F1E63D2-8DD6-F28B-64BF-DEC9D74556C5}"/>
                  </a:ext>
                </a:extLst>
              </p:cNvPr>
              <p:cNvSpPr txBox="1"/>
              <p:nvPr/>
            </p:nvSpPr>
            <p:spPr>
              <a:xfrm>
                <a:off x="352696" y="3374819"/>
                <a:ext cx="8229600" cy="2015936"/>
              </a:xfrm>
              <a:prstGeom prst="rect">
                <a:avLst/>
              </a:prstGeom>
              <a:noFill/>
            </p:spPr>
            <p:txBody>
              <a:bodyPr wrap="square">
                <a:spAutoFit/>
              </a:bodyPr>
              <a:lstStyle/>
              <a:p>
                <a:pPr marL="342900" indent="-342900" algn="just">
                  <a:spcAft>
                    <a:spcPts val="600"/>
                  </a:spcAft>
                  <a:buClr>
                    <a:srgbClr val="C00000"/>
                  </a:buClr>
                  <a:buFont typeface="Arial" panose="020B0604020202020204" pitchFamily="34" charset="0"/>
                  <a:buChar char="•"/>
                </a:pPr>
                <a:r>
                  <a:rPr lang="en-US" dirty="0">
                    <a:latin typeface="Calibri" panose="020F0502020204030204" pitchFamily="34" charset="0"/>
                    <a:cs typeface="Calibri" panose="020F0502020204030204" pitchFamily="34" charset="0"/>
                  </a:rPr>
                  <a:t>Typically, in distribution systems, R is approximately equal to X, and δ is very small. Hence, we can consider </a:t>
                </a:r>
                <a:r>
                  <a:rPr lang="en-US" dirty="0" err="1">
                    <a:latin typeface="Calibri" panose="020F0502020204030204" pitchFamily="34" charset="0"/>
                    <a:cs typeface="Calibri" panose="020F0502020204030204" pitchFamily="34" charset="0"/>
                  </a:rPr>
                  <a:t>cosδ</a:t>
                </a:r>
                <a:r>
                  <a:rPr lang="en-US" dirty="0">
                    <a:latin typeface="Calibri" panose="020F0502020204030204" pitchFamily="34" charset="0"/>
                    <a:cs typeface="Calibri" panose="020F0502020204030204" pitchFamily="34" charset="0"/>
                  </a:rPr>
                  <a:t> ≈ 1 and </a:t>
                </a:r>
                <a:r>
                  <a:rPr lang="en-US" dirty="0" err="1">
                    <a:latin typeface="Calibri" panose="020F0502020204030204" pitchFamily="34" charset="0"/>
                    <a:cs typeface="Calibri" panose="020F0502020204030204" pitchFamily="34" charset="0"/>
                  </a:rPr>
                  <a:t>sinδ</a:t>
                </a:r>
                <a:r>
                  <a:rPr lang="en-US" dirty="0">
                    <a:latin typeface="Calibri" panose="020F0502020204030204" pitchFamily="34" charset="0"/>
                    <a:cs typeface="Calibri" panose="020F0502020204030204" pitchFamily="34" charset="0"/>
                  </a:rPr>
                  <a:t> ≈ 0, which makes the imaginary go to zero, and the real part giving voltage drop per mile becomes:</a:t>
                </a:r>
              </a:p>
              <a:p>
                <a:pPr algn="just">
                  <a:spcBef>
                    <a:spcPts val="600"/>
                  </a:spcBef>
                  <a:buClr>
                    <a:srgbClr val="C00000"/>
                  </a:buClr>
                </a:pPr>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𝐼</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𝑅</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cos</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𝑋</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sin</m:t>
                      </m:r>
                      <m:r>
                        <a:rPr lang="en-US">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AF1E63D2-8DD6-F28B-64BF-DEC9D74556C5}"/>
                  </a:ext>
                </a:extLst>
              </p:cNvPr>
              <p:cNvSpPr txBox="1">
                <a:spLocks noRot="1" noChangeAspect="1" noMove="1" noResize="1" noEditPoints="1" noAdjustHandles="1" noChangeArrowheads="1" noChangeShapeType="1" noTextEdit="1"/>
              </p:cNvSpPr>
              <p:nvPr/>
            </p:nvSpPr>
            <p:spPr>
              <a:xfrm>
                <a:off x="352696" y="3374819"/>
                <a:ext cx="8229600" cy="2015936"/>
              </a:xfrm>
              <a:prstGeom prst="rect">
                <a:avLst/>
              </a:prstGeom>
              <a:blipFill>
                <a:blip r:embed="rId4"/>
                <a:stretch>
                  <a:fillRect l="-1037" t="-2424" r="-1111" b="-3939"/>
                </a:stretch>
              </a:blipFill>
            </p:spPr>
            <p:txBody>
              <a:bodyPr/>
              <a:lstStyle/>
              <a:p>
                <a:r>
                  <a:rPr lang="en-US">
                    <a:noFill/>
                  </a:rPr>
                  <a:t> </a:t>
                </a:r>
              </a:p>
            </p:txBody>
          </p:sp>
        </mc:Fallback>
      </mc:AlternateContent>
      <p:sp>
        <p:nvSpPr>
          <p:cNvPr id="8" name="Footer Placeholder 4">
            <a:extLst>
              <a:ext uri="{FF2B5EF4-FFF2-40B4-BE49-F238E27FC236}">
                <a16:creationId xmlns:a16="http://schemas.microsoft.com/office/drawing/2014/main" id="{2AC74FFF-1E16-46BF-7045-308FC86CD2D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36985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55</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0A96F3-8B01-F487-57A0-6C30C56E9113}"/>
                  </a:ext>
                </a:extLst>
              </p:cNvPr>
              <p:cNvSpPr txBox="1"/>
              <p:nvPr/>
            </p:nvSpPr>
            <p:spPr>
              <a:xfrm>
                <a:off x="265611" y="895159"/>
                <a:ext cx="8229600" cy="1273682"/>
              </a:xfrm>
              <a:prstGeom prst="rect">
                <a:avLst/>
              </a:prstGeom>
              <a:noFill/>
            </p:spPr>
            <p:txBody>
              <a:bodyPr wrap="square">
                <a:spAutoFit/>
              </a:bodyPr>
              <a:lstStyle/>
              <a:p>
                <a:pPr marL="342900" indent="-342900" algn="just">
                  <a:buClr>
                    <a:srgbClr val="C00000"/>
                  </a:buClr>
                  <a:buFont typeface="Arial" panose="020B0604020202020204" pitchFamily="34" charset="0"/>
                  <a:buChar char="•"/>
                </a:pPr>
                <a:r>
                  <a:rPr lang="en-US" sz="2500" dirty="0">
                    <a:latin typeface="Calibri" panose="020F0502020204030204" pitchFamily="34" charset="0"/>
                    <a:cs typeface="Calibri" panose="020F0502020204030204" pitchFamily="34" charset="0"/>
                  </a:rPr>
                  <a:t>And, the equation of voltage regulation becomes,</a:t>
                </a:r>
              </a:p>
              <a:p>
                <a:pPr algn="just">
                  <a:buClr>
                    <a:srgbClr val="C00000"/>
                  </a:buClr>
                </a:pPr>
                <a14:m>
                  <m:oMathPara xmlns:m="http://schemas.openxmlformats.org/officeDocument/2006/math">
                    <m:oMathParaPr>
                      <m:jc m:val="centerGroup"/>
                    </m:oMathParaPr>
                    <m:oMath xmlns:m="http://schemas.openxmlformats.org/officeDocument/2006/math">
                      <m:r>
                        <a:rPr lang="en-US" sz="2500" smtClean="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500" i="1">
                          <a:effectLst/>
                          <a:latin typeface="Calibri" panose="020F0502020204030204" pitchFamily="34" charset="0"/>
                          <a:ea typeface="Calibri" panose="020F0502020204030204" pitchFamily="34" charset="0"/>
                          <a:cs typeface="Calibri" panose="020F0502020204030204" pitchFamily="34" charset="0"/>
                        </a:rPr>
                        <m:t> </m:t>
                      </m:r>
                      <m:r>
                        <m:rPr>
                          <m:nor/>
                        </m:rPr>
                        <a:rPr lang="en-US" sz="2500">
                          <a:effectLst/>
                          <a:latin typeface="Calibri" panose="020F0502020204030204" pitchFamily="34" charset="0"/>
                          <a:ea typeface="Calibri" panose="020F0502020204030204" pitchFamily="34" charset="0"/>
                          <a:cs typeface="Calibri" panose="020F0502020204030204" pitchFamily="34" charset="0"/>
                        </a:rPr>
                        <m:t>Voltage</m:t>
                      </m:r>
                      <m:r>
                        <m:rPr>
                          <m:nor/>
                        </m:rPr>
                        <a:rPr lang="en-US" sz="2500">
                          <a:effectLst/>
                          <a:latin typeface="Calibri" panose="020F0502020204030204" pitchFamily="34" charset="0"/>
                          <a:ea typeface="Calibri" panose="020F0502020204030204" pitchFamily="34" charset="0"/>
                          <a:cs typeface="Calibri" panose="020F0502020204030204" pitchFamily="34" charset="0"/>
                        </a:rPr>
                        <m:t> </m:t>
                      </m:r>
                      <m:r>
                        <m:rPr>
                          <m:nor/>
                        </m:rPr>
                        <a:rPr lang="en-US" sz="2500">
                          <a:effectLst/>
                          <a:latin typeface="Calibri" panose="020F0502020204030204" pitchFamily="34" charset="0"/>
                          <a:ea typeface="Calibri" panose="020F0502020204030204" pitchFamily="34" charset="0"/>
                          <a:cs typeface="Calibri" panose="020F0502020204030204" pitchFamily="34" charset="0"/>
                        </a:rPr>
                        <m:t>Regulation</m:t>
                      </m:r>
                      <m:r>
                        <m:rPr>
                          <m:nor/>
                        </m:rPr>
                        <a:rPr lang="en-US" sz="2500" i="1">
                          <a:effectLst/>
                          <a:latin typeface="Calibri" panose="020F0502020204030204" pitchFamily="34" charset="0"/>
                          <a:ea typeface="Calibri" panose="020F0502020204030204" pitchFamily="34" charset="0"/>
                          <a:cs typeface="Calibri" panose="020F0502020204030204" pitchFamily="34" charset="0"/>
                        </a:rPr>
                        <m:t> </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𝑅</m:t>
                          </m:r>
                          <m:r>
                            <m:rPr>
                              <m:sty m:val="p"/>
                            </m:rPr>
                            <a:rPr lang="en-US" sz="2500">
                              <a:effectLst/>
                              <a:latin typeface="Cambria Math" panose="02040503050406030204" pitchFamily="18" charset="0"/>
                              <a:ea typeface="Calibri" panose="020F0502020204030204" pitchFamily="34" charset="0"/>
                              <a:cs typeface="Times New Roman" panose="02020603050405020304" pitchFamily="18" charset="0"/>
                            </a:rPr>
                            <m:t>cos</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𝑋</m:t>
                          </m:r>
                          <m:r>
                            <m:rPr>
                              <m:sty m:val="p"/>
                            </m:rPr>
                            <a:rPr lang="en-US" sz="2500">
                              <a:effectLst/>
                              <a:latin typeface="Cambria Math" panose="02040503050406030204" pitchFamily="18" charset="0"/>
                              <a:ea typeface="Calibri" panose="020F0502020204030204" pitchFamily="34" charset="0"/>
                              <a:cs typeface="Times New Roman" panose="02020603050405020304" pitchFamily="18" charset="0"/>
                            </a:rPr>
                            <m:t>sin</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𝑟</m:t>
                              </m:r>
                            </m:sub>
                          </m:sSub>
                        </m:den>
                      </m:f>
                      <m:r>
                        <a:rPr lang="en-US" sz="2500">
                          <a:effectLst/>
                          <a:latin typeface="Cambria Math" panose="02040503050406030204" pitchFamily="18" charset="0"/>
                          <a:ea typeface="Calibri" panose="020F0502020204030204" pitchFamily="34" charset="0"/>
                          <a:cs typeface="Times New Roman" panose="02020603050405020304" pitchFamily="18" charset="0"/>
                        </a:rPr>
                        <m:t>×100</m:t>
                      </m:r>
                    </m:oMath>
                  </m:oMathPara>
                </a14:m>
                <a:endParaRPr lang="en-US" sz="25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420A96F3-8B01-F487-57A0-6C30C56E9113}"/>
                  </a:ext>
                </a:extLst>
              </p:cNvPr>
              <p:cNvSpPr txBox="1">
                <a:spLocks noRot="1" noChangeAspect="1" noMove="1" noResize="1" noEditPoints="1" noAdjustHandles="1" noChangeArrowheads="1" noChangeShapeType="1" noTextEdit="1"/>
              </p:cNvSpPr>
              <p:nvPr/>
            </p:nvSpPr>
            <p:spPr>
              <a:xfrm>
                <a:off x="265611" y="895159"/>
                <a:ext cx="8229600" cy="1273682"/>
              </a:xfrm>
              <a:prstGeom prst="rect">
                <a:avLst/>
              </a:prstGeom>
              <a:blipFill>
                <a:blip r:embed="rId2"/>
                <a:stretch>
                  <a:fillRect l="-1111" t="-3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056C59-D3D0-762A-6E7D-073B2DCFB6A9}"/>
                  </a:ext>
                </a:extLst>
              </p:cNvPr>
              <p:cNvSpPr txBox="1"/>
              <p:nvPr/>
            </p:nvSpPr>
            <p:spPr>
              <a:xfrm>
                <a:off x="265612" y="2286129"/>
                <a:ext cx="8229599" cy="2952283"/>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Now, if we consider a load </a:t>
                </a:r>
                <a14:m>
                  <m:oMath xmlns:m="http://schemas.openxmlformats.org/officeDocument/2006/math">
                    <m:r>
                      <a:rPr lang="en-US" sz="2500" b="1" i="1">
                        <a:effectLst/>
                        <a:latin typeface="Cambria Math" panose="02040503050406030204" pitchFamily="18" charset="0"/>
                        <a:ea typeface="Calibri" panose="020F0502020204030204" pitchFamily="34" charset="0"/>
                        <a:cs typeface="Times New Roman" panose="02020603050405020304" pitchFamily="18" charset="0"/>
                      </a:rPr>
                      <m:t>𝑺</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𝑃</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𝑗𝑄</m:t>
                    </m:r>
                  </m:oMath>
                </a14:m>
                <a:r>
                  <a:rPr lang="en-US" sz="2500" dirty="0">
                    <a:effectLst/>
                    <a:latin typeface="Calibri" panose="020F0502020204030204" pitchFamily="34" charset="0"/>
                    <a:ea typeface="Calibri" panose="020F0502020204030204" pitchFamily="34" charset="0"/>
                    <a:cs typeface="Calibri" panose="020F0502020204030204" pitchFamily="34" charset="0"/>
                  </a:rPr>
                  <a:t> connected at the receiving end, we can compute the corresponding current</a:t>
                </a:r>
              </a:p>
              <a:p>
                <a:pPr marL="0" marR="0" algn="ctr">
                  <a:spcBef>
                    <a:spcPts val="0"/>
                  </a:spcBef>
                  <a:spcAft>
                    <a:spcPts val="1200"/>
                  </a:spcAft>
                </a:pPr>
                <a14:m>
                  <m:oMath xmlns:m="http://schemas.openxmlformats.org/officeDocument/2006/math">
                    <m:r>
                      <a:rPr lang="en-US" sz="2500" b="1" i="1" smtClean="0">
                        <a:effectLst/>
                        <a:latin typeface="Cambria Math" panose="02040503050406030204" pitchFamily="18" charset="0"/>
                        <a:ea typeface="Calibri" panose="020F0502020204030204" pitchFamily="34" charset="0"/>
                        <a:cs typeface="Times New Roman" panose="02020603050405020304" pitchFamily="18" charset="0"/>
                      </a:rPr>
                      <m:t>𝑰</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500" i="1">
                                    <a:effectLst/>
                                    <a:latin typeface="Cambria Math" panose="02040503050406030204" pitchFamily="18" charset="0"/>
                                    <a:ea typeface="Calibri" panose="020F0502020204030204" pitchFamily="34" charset="0"/>
                                    <a:cs typeface="Times New Roman" panose="02020603050405020304" pitchFamily="18" charset="0"/>
                                  </a:rPr>
                                  <m:t>𝑃</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r>
                                  <a:rPr lang="en-US" sz="2500" i="1">
                                    <a:effectLst/>
                                    <a:latin typeface="Cambria Math" panose="02040503050406030204" pitchFamily="18" charset="0"/>
                                    <a:ea typeface="Calibri" panose="020F0502020204030204" pitchFamily="34" charset="0"/>
                                    <a:cs typeface="Times New Roman" panose="02020603050405020304" pitchFamily="18" charset="0"/>
                                  </a:rPr>
                                  <m:t>𝑗𝑄</m:t>
                                </m:r>
                              </m:num>
                              <m:den>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𝑟</m:t>
                                    </m:r>
                                  </m:sub>
                                </m:sSub>
                              </m:den>
                            </m:f>
                          </m:e>
                        </m:d>
                      </m:e>
                      <m:sup>
                        <m:r>
                          <a:rPr lang="en-US" sz="25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5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1200"/>
                  </a:spcAft>
                </a:pPr>
                <a:r>
                  <a:rPr lang="en-US" sz="2500" dirty="0">
                    <a:effectLst/>
                    <a:latin typeface="Calibri" panose="020F0502020204030204" pitchFamily="34" charset="0"/>
                    <a:ea typeface="Calibri" panose="020F0502020204030204" pitchFamily="34" charset="0"/>
                    <a:cs typeface="Calibri" panose="020F0502020204030204" pitchFamily="34" charset="0"/>
                  </a:rPr>
                  <a:t>And,</a:t>
                </a:r>
              </a:p>
              <a:p>
                <a:pPr marL="0" marR="0" algn="ctr">
                  <a:spcBef>
                    <a:spcPts val="0"/>
                  </a:spcBef>
                  <a:spcAft>
                    <a:spcPts val="1200"/>
                  </a:spcAft>
                </a:pPr>
                <a14:m>
                  <m:oMath xmlns:m="http://schemas.openxmlformats.org/officeDocument/2006/math">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r>
                      <a:rPr lang="en-US" sz="25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500" i="1">
                            <a:effectLst/>
                            <a:latin typeface="Cambria Math" panose="02040503050406030204" pitchFamily="18" charset="0"/>
                            <a:ea typeface="Calibri" panose="020F0502020204030204" pitchFamily="34" charset="0"/>
                            <a:cs typeface="Times New Roman" panose="02020603050405020304" pitchFamily="18" charset="0"/>
                          </a:rPr>
                          <m:t>𝑆</m:t>
                        </m:r>
                      </m:num>
                      <m:den>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𝑟</m:t>
                            </m:r>
                          </m:sub>
                        </m:sSub>
                      </m:den>
                    </m:f>
                  </m:oMath>
                </a14:m>
                <a:r>
                  <a:rPr lang="en-US" sz="2500" dirty="0">
                    <a:effectLst/>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9" name="TextBox 8">
                <a:extLst>
                  <a:ext uri="{FF2B5EF4-FFF2-40B4-BE49-F238E27FC236}">
                    <a16:creationId xmlns:a16="http://schemas.microsoft.com/office/drawing/2014/main" id="{9A056C59-D3D0-762A-6E7D-073B2DCFB6A9}"/>
                  </a:ext>
                </a:extLst>
              </p:cNvPr>
              <p:cNvSpPr txBox="1">
                <a:spLocks noRot="1" noChangeAspect="1" noMove="1" noResize="1" noEditPoints="1" noAdjustHandles="1" noChangeArrowheads="1" noChangeShapeType="1" noTextEdit="1"/>
              </p:cNvSpPr>
              <p:nvPr/>
            </p:nvSpPr>
            <p:spPr>
              <a:xfrm>
                <a:off x="265612" y="2286129"/>
                <a:ext cx="8229599" cy="2952283"/>
              </a:xfrm>
              <a:prstGeom prst="rect">
                <a:avLst/>
              </a:prstGeom>
              <a:blipFill>
                <a:blip r:embed="rId3"/>
                <a:stretch>
                  <a:fillRect l="-1259" t="-1446" r="-1185"/>
                </a:stretch>
              </a:blipFill>
            </p:spPr>
            <p:txBody>
              <a:bodyPr/>
              <a:lstStyle/>
              <a:p>
                <a:r>
                  <a:rPr lang="en-US">
                    <a:noFill/>
                  </a:rPr>
                  <a:t> </a:t>
                </a:r>
              </a:p>
            </p:txBody>
          </p:sp>
        </mc:Fallback>
      </mc:AlternateContent>
      <p:sp>
        <p:nvSpPr>
          <p:cNvPr id="6" name="Footer Placeholder 4">
            <a:extLst>
              <a:ext uri="{FF2B5EF4-FFF2-40B4-BE49-F238E27FC236}">
                <a16:creationId xmlns:a16="http://schemas.microsoft.com/office/drawing/2014/main" id="{0B8680E3-6AF6-2160-50AC-09467A27C34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2673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56</a:t>
            </a:fld>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056C59-D3D0-762A-6E7D-073B2DCFB6A9}"/>
                  </a:ext>
                </a:extLst>
              </p:cNvPr>
              <p:cNvSpPr txBox="1"/>
              <p:nvPr/>
            </p:nvSpPr>
            <p:spPr>
              <a:xfrm>
                <a:off x="457200" y="1028721"/>
                <a:ext cx="8229599" cy="3863622"/>
              </a:xfrm>
              <a:prstGeom prst="rect">
                <a:avLst/>
              </a:prstGeom>
              <a:noFill/>
            </p:spPr>
            <p:txBody>
              <a:bodyPr wrap="square">
                <a:spAutoFit/>
              </a:bodyPr>
              <a:lstStyle/>
              <a:p>
                <a:pPr marL="0" marR="0" algn="just">
                  <a:spcBef>
                    <a:spcPts val="0"/>
                  </a:spcBef>
                  <a:spcAft>
                    <a:spcPts val="1200"/>
                  </a:spcAft>
                </a:pPr>
                <a:r>
                  <a:rPr lang="en-US" dirty="0">
                    <a:effectLst/>
                    <a:latin typeface="Calibri" panose="020F0502020204030204" pitchFamily="34" charset="0"/>
                    <a:ea typeface="Calibri" panose="020F0502020204030204" pitchFamily="34" charset="0"/>
                    <a:cs typeface="Calibri" panose="020F0502020204030204" pitchFamily="34" charset="0"/>
                  </a:rPr>
                  <a:t>which gives</a:t>
                </a:r>
              </a:p>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r>
                        <a:rPr lang="en-US">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i="1">
                          <a:effectLst/>
                          <a:latin typeface="Calibri" panose="020F0502020204030204" pitchFamily="34" charset="0"/>
                          <a:ea typeface="Calibri" panose="020F0502020204030204" pitchFamily="34" charset="0"/>
                          <a:cs typeface="Calibri" panose="020F0502020204030204" pitchFamily="34" charset="0"/>
                        </a:rPr>
                        <m:t> </m:t>
                      </m:r>
                      <m:r>
                        <m:rPr>
                          <m:nor/>
                        </m:rPr>
                        <a:rPr lang="en-US">
                          <a:effectLst/>
                          <a:latin typeface="Calibri" panose="020F0502020204030204" pitchFamily="34" charset="0"/>
                          <a:ea typeface="Calibri" panose="020F0502020204030204" pitchFamily="34" charset="0"/>
                          <a:cs typeface="Calibri" panose="020F0502020204030204" pitchFamily="34" charset="0"/>
                        </a:rPr>
                        <m:t>Voltage</m:t>
                      </m:r>
                      <m:r>
                        <m:rPr>
                          <m:nor/>
                        </m:rPr>
                        <a:rPr lang="en-US">
                          <a:effectLst/>
                          <a:latin typeface="Calibri" panose="020F0502020204030204" pitchFamily="34" charset="0"/>
                          <a:ea typeface="Calibri" panose="020F0502020204030204" pitchFamily="34" charset="0"/>
                          <a:cs typeface="Calibri" panose="020F0502020204030204" pitchFamily="34" charset="0"/>
                        </a:rPr>
                        <m:t> </m:t>
                      </m:r>
                      <m:r>
                        <m:rPr>
                          <m:nor/>
                        </m:rPr>
                        <a:rPr lang="en-US">
                          <a:effectLst/>
                          <a:latin typeface="Calibri" panose="020F0502020204030204" pitchFamily="34" charset="0"/>
                          <a:ea typeface="Calibri" panose="020F0502020204030204" pitchFamily="34" charset="0"/>
                          <a:cs typeface="Calibri" panose="020F0502020204030204" pitchFamily="34" charset="0"/>
                        </a:rPr>
                        <m:t>Regulation</m:t>
                      </m:r>
                      <m:r>
                        <m:rPr>
                          <m:nor/>
                        </m:rPr>
                        <a:rPr lang="en-US" i="1">
                          <a:effectLst/>
                          <a:latin typeface="Calibri" panose="020F0502020204030204" pitchFamily="34" charset="0"/>
                          <a:ea typeface="Calibri" panose="020F0502020204030204" pitchFamily="34" charset="0"/>
                          <a:cs typeface="Calibri" panose="020F0502020204030204" pitchFamily="34" charset="0"/>
                        </a:rPr>
                        <m:t> </m:t>
                      </m:r>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𝑆</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𝑅</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cos</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𝑋</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sin</m:t>
                          </m:r>
                          <m:r>
                            <a:rPr lang="en-US">
                              <a:effectLst/>
                              <a:latin typeface="Cambria Math" panose="02040503050406030204" pitchFamily="18" charset="0"/>
                              <a:ea typeface="Calibri" panose="020F0502020204030204" pitchFamily="34" charset="0"/>
                              <a:cs typeface="Times New Roman" panose="02020603050405020304" pitchFamily="18" charset="0"/>
                            </a:rPr>
                            <m:t>∅)</m:t>
                          </m:r>
                        </m:num>
                        <m:den>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𝑟</m:t>
                              </m:r>
                            </m:sub>
                            <m:sup>
                              <m:r>
                                <a:rPr lang="en-US">
                                  <a:effectLst/>
                                  <a:latin typeface="Cambria Math" panose="02040503050406030204" pitchFamily="18" charset="0"/>
                                  <a:ea typeface="Calibri" panose="020F0502020204030204" pitchFamily="34" charset="0"/>
                                  <a:cs typeface="Times New Roman" panose="02020603050405020304" pitchFamily="18" charset="0"/>
                                </a:rPr>
                                <m:t>2</m:t>
                              </m:r>
                            </m:sup>
                          </m:sSubSup>
                        </m:den>
                      </m:f>
                      <m:r>
                        <a:rPr lang="en-US">
                          <a:effectLst/>
                          <a:latin typeface="Cambria Math" panose="02040503050406030204" pitchFamily="18" charset="0"/>
                          <a:ea typeface="Calibri" panose="020F0502020204030204" pitchFamily="34" charset="0"/>
                          <a:cs typeface="Times New Roman" panose="02020603050405020304" pitchFamily="18" charset="0"/>
                        </a:rPr>
                        <m:t>×100=</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𝑅𝑃</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𝑋𝑄</m:t>
                          </m:r>
                          <m:r>
                            <a:rPr lang="en-US">
                              <a:effectLst/>
                              <a:latin typeface="Cambria Math" panose="02040503050406030204" pitchFamily="18" charset="0"/>
                              <a:ea typeface="Calibri" panose="020F0502020204030204" pitchFamily="34" charset="0"/>
                              <a:cs typeface="Times New Roman" panose="02020603050405020304" pitchFamily="18" charset="0"/>
                            </a:rPr>
                            <m:t>)</m:t>
                          </m:r>
                        </m:num>
                        <m:den>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𝑟</m:t>
                              </m:r>
                            </m:sub>
                            <m:sup>
                              <m:r>
                                <a:rPr lang="en-US">
                                  <a:effectLst/>
                                  <a:latin typeface="Cambria Math" panose="02040503050406030204" pitchFamily="18" charset="0"/>
                                  <a:ea typeface="Calibri" panose="020F0502020204030204" pitchFamily="34" charset="0"/>
                                  <a:cs typeface="Times New Roman" panose="02020603050405020304" pitchFamily="18" charset="0"/>
                                </a:rPr>
                                <m:t>2</m:t>
                              </m:r>
                            </m:sup>
                          </m:sSubSup>
                        </m:den>
                      </m:f>
                      <m:r>
                        <a:rPr lang="en-US">
                          <a:effectLst/>
                          <a:latin typeface="Cambria Math" panose="02040503050406030204" pitchFamily="18" charset="0"/>
                          <a:ea typeface="Calibri" panose="020F0502020204030204" pitchFamily="34" charset="0"/>
                          <a:cs typeface="Times New Roman" panose="02020603050405020304" pitchFamily="18" charset="0"/>
                        </a:rPr>
                        <m:t>×100</m:t>
                      </m:r>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12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In practice, the approximate voltage drop is an acceptable measure since the error between the exact and approximate values is negligible.</a:t>
                </a:r>
              </a:p>
              <a:p>
                <a:pPr marL="0" marR="0" algn="just">
                  <a:spcBef>
                    <a:spcPts val="0"/>
                  </a:spcBef>
                  <a:spcAft>
                    <a:spcPts val="12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9A056C59-D3D0-762A-6E7D-073B2DCFB6A9}"/>
                  </a:ext>
                </a:extLst>
              </p:cNvPr>
              <p:cNvSpPr txBox="1">
                <a:spLocks noRot="1" noChangeAspect="1" noMove="1" noResize="1" noEditPoints="1" noAdjustHandles="1" noChangeArrowheads="1" noChangeShapeType="1" noTextEdit="1"/>
              </p:cNvSpPr>
              <p:nvPr/>
            </p:nvSpPr>
            <p:spPr>
              <a:xfrm>
                <a:off x="457200" y="1028721"/>
                <a:ext cx="8229599" cy="3863622"/>
              </a:xfrm>
              <a:prstGeom prst="rect">
                <a:avLst/>
              </a:prstGeom>
              <a:blipFill>
                <a:blip r:embed="rId2"/>
                <a:stretch>
                  <a:fillRect l="-1111" t="-1262" r="-1111"/>
                </a:stretch>
              </a:blipFill>
            </p:spPr>
            <p:txBody>
              <a:bodyPr/>
              <a:lstStyle/>
              <a:p>
                <a:r>
                  <a:rPr lang="en-US">
                    <a:noFill/>
                  </a:rPr>
                  <a:t> </a:t>
                </a:r>
              </a:p>
            </p:txBody>
          </p:sp>
        </mc:Fallback>
      </mc:AlternateContent>
      <p:sp>
        <p:nvSpPr>
          <p:cNvPr id="6" name="Footer Placeholder 4">
            <a:extLst>
              <a:ext uri="{FF2B5EF4-FFF2-40B4-BE49-F238E27FC236}">
                <a16:creationId xmlns:a16="http://schemas.microsoft.com/office/drawing/2014/main" id="{0B8680E3-6AF6-2160-50AC-09467A27C34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82908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57</a:t>
            </a:fld>
            <a:endParaRPr lang="en-US" dirty="0"/>
          </a:p>
        </p:txBody>
      </p:sp>
      <p:sp>
        <p:nvSpPr>
          <p:cNvPr id="3" name="TextBox 2">
            <a:extLst>
              <a:ext uri="{FF2B5EF4-FFF2-40B4-BE49-F238E27FC236}">
                <a16:creationId xmlns:a16="http://schemas.microsoft.com/office/drawing/2014/main" id="{420A96F3-8B01-F487-57A0-6C30C56E9113}"/>
              </a:ext>
            </a:extLst>
          </p:cNvPr>
          <p:cNvSpPr txBox="1"/>
          <p:nvPr/>
        </p:nvSpPr>
        <p:spPr>
          <a:xfrm>
            <a:off x="265611" y="777871"/>
            <a:ext cx="8229600" cy="3754874"/>
          </a:xfrm>
          <a:prstGeom prst="rect">
            <a:avLst/>
          </a:prstGeom>
          <a:noFill/>
        </p:spPr>
        <p:txBody>
          <a:bodyPr wrap="square">
            <a:spAutoFit/>
          </a:bodyPr>
          <a:lstStyle/>
          <a:p>
            <a:pPr marL="285750" indent="-285750" algn="just">
              <a:lnSpc>
                <a:spcPct val="120000"/>
              </a:lnSpc>
              <a:spcAft>
                <a:spcPts val="600"/>
              </a:spcAft>
              <a:buClr>
                <a:srgbClr val="C00000"/>
              </a:buClr>
              <a:buFont typeface="Arial" panose="020B0604020202020204" pitchFamily="34" charset="0"/>
              <a:buChar char="•"/>
            </a:pPr>
            <a:r>
              <a:rPr lang="en-US" sz="2500" dirty="0">
                <a:latin typeface="Calibri" panose="020F0502020204030204" pitchFamily="34" charset="0"/>
                <a:cs typeface="Calibri" panose="020F0502020204030204" pitchFamily="34" charset="0"/>
              </a:rPr>
              <a:t>In distribution systems, usually Vs, the voltage at the substation, is controlled and held constant for varying loading conditions, which implies that the voltage drop and hence </a:t>
            </a:r>
            <a:r>
              <a:rPr lang="en-US" sz="2500" dirty="0" err="1">
                <a:latin typeface="Calibri" panose="020F0502020204030204" pitchFamily="34" charset="0"/>
                <a:cs typeface="Calibri" panose="020F0502020204030204" pitchFamily="34" charset="0"/>
              </a:rPr>
              <a:t>Vr</a:t>
            </a:r>
            <a:r>
              <a:rPr lang="en-US" sz="2500" dirty="0">
                <a:latin typeface="Calibri" panose="020F0502020204030204" pitchFamily="34" charset="0"/>
                <a:cs typeface="Calibri" panose="020F0502020204030204" pitchFamily="34" charset="0"/>
              </a:rPr>
              <a:t> at other buses changes. </a:t>
            </a:r>
          </a:p>
          <a:p>
            <a:pPr marL="285750" indent="-285750" algn="just">
              <a:lnSpc>
                <a:spcPct val="120000"/>
              </a:lnSpc>
              <a:spcAft>
                <a:spcPts val="600"/>
              </a:spcAft>
              <a:buClr>
                <a:srgbClr val="C00000"/>
              </a:buClr>
              <a:buFont typeface="Arial" panose="020B0604020202020204" pitchFamily="34" charset="0"/>
              <a:buChar char="•"/>
            </a:pPr>
            <a:r>
              <a:rPr lang="en-US" sz="2500" dirty="0">
                <a:latin typeface="Calibri" panose="020F0502020204030204" pitchFamily="34" charset="0"/>
                <a:cs typeface="Calibri" panose="020F0502020204030204" pitchFamily="34" charset="0"/>
              </a:rPr>
              <a:t>Obtaining </a:t>
            </a:r>
            <a:r>
              <a:rPr lang="en-US" sz="2500" dirty="0" err="1">
                <a:latin typeface="Calibri" panose="020F0502020204030204" pitchFamily="34" charset="0"/>
                <a:cs typeface="Calibri" panose="020F0502020204030204" pitchFamily="34" charset="0"/>
              </a:rPr>
              <a:t>Vr</a:t>
            </a:r>
            <a:r>
              <a:rPr lang="en-US" sz="2500" dirty="0">
                <a:latin typeface="Calibri" panose="020F0502020204030204" pitchFamily="34" charset="0"/>
                <a:cs typeface="Calibri" panose="020F0502020204030204" pitchFamily="34" charset="0"/>
              </a:rPr>
              <a:t> at a given bus for the given impedance and load values requires iterative solution using power flow method.</a:t>
            </a:r>
          </a:p>
          <a:p>
            <a:pPr marL="285750" indent="-285750" algn="just">
              <a:buClr>
                <a:srgbClr val="C00000"/>
              </a:buClr>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38280108-4542-A362-6CE3-5E1B73FC319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64349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58</a:t>
            </a:fld>
            <a:endParaRPr lang="en-US" dirty="0"/>
          </a:p>
        </p:txBody>
      </p:sp>
      <p:sp>
        <p:nvSpPr>
          <p:cNvPr id="9" name="TextBox 8">
            <a:extLst>
              <a:ext uri="{FF2B5EF4-FFF2-40B4-BE49-F238E27FC236}">
                <a16:creationId xmlns:a16="http://schemas.microsoft.com/office/drawing/2014/main" id="{9A056C59-D3D0-762A-6E7D-073B2DCFB6A9}"/>
              </a:ext>
            </a:extLst>
          </p:cNvPr>
          <p:cNvSpPr txBox="1"/>
          <p:nvPr/>
        </p:nvSpPr>
        <p:spPr>
          <a:xfrm>
            <a:off x="342520" y="777871"/>
            <a:ext cx="8801479" cy="3908762"/>
          </a:xfrm>
          <a:prstGeom prst="rect">
            <a:avLst/>
          </a:prstGeom>
          <a:noFill/>
        </p:spPr>
        <p:txBody>
          <a:bodyPr wrap="square">
            <a:spAutoFit/>
          </a:bodyPr>
          <a:lstStyle/>
          <a:p>
            <a:pPr marL="0" marR="0" algn="just">
              <a:spcBef>
                <a:spcPts val="0"/>
              </a:spcBef>
              <a:spcAft>
                <a:spcPts val="1200"/>
              </a:spcAft>
            </a:pPr>
            <a:r>
              <a:rPr lang="en-US" sz="2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Example:</a:t>
            </a:r>
          </a:p>
          <a:p>
            <a:pPr marL="0" marR="0" algn="just">
              <a:spcBef>
                <a:spcPts val="0"/>
              </a:spcBef>
              <a:spcAft>
                <a:spcPts val="1200"/>
              </a:spcAft>
            </a:pPr>
            <a:r>
              <a:rPr lang="en-US" sz="2200" dirty="0">
                <a:effectLst/>
                <a:latin typeface="Calibri" panose="020F0502020204030204" pitchFamily="34" charset="0"/>
                <a:ea typeface="Calibri" panose="020F0502020204030204" pitchFamily="34" charset="0"/>
                <a:cs typeface="Calibri" panose="020F0502020204030204" pitchFamily="34" charset="0"/>
              </a:rPr>
              <a:t>Consider a 12.47‐kV feeder with three point loads as shown in Figure 4.13. The loads are</a:t>
            </a:r>
          </a:p>
          <a:p>
            <a:pPr marL="0" marR="0" algn="just">
              <a:spcBef>
                <a:spcPts val="0"/>
              </a:spcBef>
              <a:spcAft>
                <a:spcPts val="1200"/>
              </a:spcAft>
            </a:pPr>
            <a:r>
              <a:rPr lang="en-US" sz="2200" dirty="0">
                <a:effectLst/>
                <a:latin typeface="Calibri" panose="020F0502020204030204" pitchFamily="34" charset="0"/>
                <a:ea typeface="Calibri" panose="020F0502020204030204" pitchFamily="34" charset="0"/>
                <a:cs typeface="Calibri" panose="020F0502020204030204" pitchFamily="34" charset="0"/>
              </a:rPr>
              <a:t>S2 = 2.5 MVA with 0.92 lagging power factor,</a:t>
            </a:r>
          </a:p>
          <a:p>
            <a:pPr marL="0" marR="0" algn="just">
              <a:spcBef>
                <a:spcPts val="0"/>
              </a:spcBef>
              <a:spcAft>
                <a:spcPts val="1200"/>
              </a:spcAft>
            </a:pPr>
            <a:r>
              <a:rPr lang="en-US" sz="2200" dirty="0">
                <a:effectLst/>
                <a:latin typeface="Calibri" panose="020F0502020204030204" pitchFamily="34" charset="0"/>
                <a:ea typeface="Calibri" panose="020F0502020204030204" pitchFamily="34" charset="0"/>
                <a:cs typeface="Calibri" panose="020F0502020204030204" pitchFamily="34" charset="0"/>
              </a:rPr>
              <a:t>S3 = 3.0 MVA with 0.90 lagging power factor, and</a:t>
            </a:r>
          </a:p>
          <a:p>
            <a:pPr marL="0" marR="0" algn="just">
              <a:spcBef>
                <a:spcPts val="0"/>
              </a:spcBef>
              <a:spcAft>
                <a:spcPts val="1200"/>
              </a:spcAft>
            </a:pPr>
            <a:r>
              <a:rPr lang="en-US" sz="2200" dirty="0">
                <a:effectLst/>
                <a:latin typeface="Calibri" panose="020F0502020204030204" pitchFamily="34" charset="0"/>
                <a:ea typeface="Calibri" panose="020F0502020204030204" pitchFamily="34" charset="0"/>
                <a:cs typeface="Calibri" panose="020F0502020204030204" pitchFamily="34" charset="0"/>
              </a:rPr>
              <a:t>S4 = 2.0 MVA with 0.95 lagging power factor.</a:t>
            </a:r>
          </a:p>
          <a:p>
            <a:pPr marL="0" marR="0" algn="just">
              <a:spcBef>
                <a:spcPts val="0"/>
              </a:spcBef>
              <a:spcAft>
                <a:spcPts val="1200"/>
              </a:spcAft>
            </a:pPr>
            <a:r>
              <a:rPr lang="en-US" sz="2200" dirty="0">
                <a:effectLst/>
                <a:latin typeface="Calibri" panose="020F0502020204030204" pitchFamily="34" charset="0"/>
                <a:ea typeface="Calibri" panose="020F0502020204030204" pitchFamily="34" charset="0"/>
                <a:cs typeface="Calibri" panose="020F0502020204030204" pitchFamily="34" charset="0"/>
              </a:rPr>
              <a:t>The given impedance of the feeder, z, is (0.258 + j 0.6644) Ω/mi or 0.7127∠68.78° Ω/mi. Find the percent voltage drop at bus 4 of the primary feeder for the stipulated load conditions using the approximate method.</a:t>
            </a:r>
          </a:p>
        </p:txBody>
      </p:sp>
      <p:pic>
        <p:nvPicPr>
          <p:cNvPr id="7" name="Picture 6" descr="A diagram of a graph&#10;&#10;Description automatically generated">
            <a:extLst>
              <a:ext uri="{FF2B5EF4-FFF2-40B4-BE49-F238E27FC236}">
                <a16:creationId xmlns:a16="http://schemas.microsoft.com/office/drawing/2014/main" id="{9267C367-324D-C6A9-89B8-63FD0AFEE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271" y="4869948"/>
            <a:ext cx="4316085" cy="830613"/>
          </a:xfrm>
          <a:prstGeom prst="rect">
            <a:avLst/>
          </a:prstGeom>
        </p:spPr>
      </p:pic>
      <p:sp>
        <p:nvSpPr>
          <p:cNvPr id="8" name="TextBox 7">
            <a:extLst>
              <a:ext uri="{FF2B5EF4-FFF2-40B4-BE49-F238E27FC236}">
                <a16:creationId xmlns:a16="http://schemas.microsoft.com/office/drawing/2014/main" id="{29EF7DD5-0928-14F4-A626-E3947EFEE35F}"/>
              </a:ext>
            </a:extLst>
          </p:cNvPr>
          <p:cNvSpPr txBox="1"/>
          <p:nvPr/>
        </p:nvSpPr>
        <p:spPr>
          <a:xfrm>
            <a:off x="2412305" y="5743889"/>
            <a:ext cx="4661907"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A single‐phase feeder supplying three point loads.</a:t>
            </a:r>
          </a:p>
        </p:txBody>
      </p:sp>
      <p:sp>
        <p:nvSpPr>
          <p:cNvPr id="6" name="Footer Placeholder 4">
            <a:extLst>
              <a:ext uri="{FF2B5EF4-FFF2-40B4-BE49-F238E27FC236}">
                <a16:creationId xmlns:a16="http://schemas.microsoft.com/office/drawing/2014/main" id="{38280108-4542-A362-6CE3-5E1B73FC319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12732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59</a:t>
            </a:fld>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056C59-D3D0-762A-6E7D-073B2DCFB6A9}"/>
                  </a:ext>
                </a:extLst>
              </p:cNvPr>
              <p:cNvSpPr txBox="1"/>
              <p:nvPr/>
            </p:nvSpPr>
            <p:spPr>
              <a:xfrm>
                <a:off x="195816" y="777871"/>
                <a:ext cx="8490983" cy="4975401"/>
              </a:xfrm>
              <a:prstGeom prst="rect">
                <a:avLst/>
              </a:prstGeom>
              <a:noFill/>
            </p:spPr>
            <p:txBody>
              <a:bodyPr wrap="square">
                <a:spAutoFit/>
              </a:bodyPr>
              <a:lstStyle/>
              <a:p>
                <a:pPr marL="0" marR="0" algn="just">
                  <a:spcBef>
                    <a:spcPts val="0"/>
                  </a:spcBef>
                  <a:spcAft>
                    <a:spcPts val="1200"/>
                  </a:spcAft>
                </a:pPr>
                <a:r>
                  <a:rPr lang="en-US"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Solution:</a:t>
                </a:r>
              </a:p>
              <a:p>
                <a:pPr marL="285750" marR="0" indent="-285750" algn="just">
                  <a:spcBef>
                    <a:spcPts val="0"/>
                  </a:spcBef>
                  <a:spcAft>
                    <a:spcPts val="1200"/>
                  </a:spcAft>
                  <a:buClr>
                    <a:srgbClr val="C00000"/>
                  </a:buClr>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First, compute impedances, Z, of the line sections by multiplying z by l, which is the length of the feeder sections, or:</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defRPr sz="2400">
                    <a:latin typeface="Cambria Math"/>
                  </a:defRPr>
                </a:pPr>
                <a:r>
                  <a:rPr lang="pl-PL" sz="2000" dirty="0"/>
                  <a:t>Z₁₂ = z · l₁₂ = (0.7127∠68.78° Ω/mi)(1.5 mi) = 1.0691∠68.78° Ω</a:t>
                </a:r>
                <a:endParaRPr lang="en-US" sz="2000" dirty="0"/>
              </a:p>
              <a:p>
                <a:pPr algn="ctr">
                  <a:defRPr sz="2400">
                    <a:latin typeface="Cambria Math"/>
                  </a:defRPr>
                </a:pPr>
                <a:r>
                  <a:rPr lang="pl-PL" sz="2000" dirty="0"/>
                  <a:t>= 0.3870 + j0.9966 Ω</a:t>
                </a:r>
                <a:endParaRPr lang="en-US" sz="2000" dirty="0"/>
              </a:p>
              <a:p>
                <a:pPr algn="ctr">
                  <a:defRPr sz="2400">
                    <a:latin typeface="Cambria Math"/>
                  </a:defRPr>
                </a:pPr>
                <a:r>
                  <a:rPr lang="pl-PL" sz="2000" dirty="0"/>
                  <a:t>Z₂₃ = z · l₂₃ = (0.7127∠68.78° Ω/mi)(1 mi) = 0.7127∠68.78° Ω</a:t>
                </a:r>
                <a:endParaRPr lang="en-US" sz="2000" dirty="0"/>
              </a:p>
              <a:p>
                <a:pPr algn="ctr">
                  <a:defRPr sz="2400">
                    <a:latin typeface="Cambria Math"/>
                  </a:defRPr>
                </a:pPr>
                <a:r>
                  <a:rPr lang="pl-PL" sz="2000" dirty="0"/>
                  <a:t>= 0.258 + j0.6644 Ω</a:t>
                </a:r>
                <a:endParaRPr lang="en-US" sz="2000" dirty="0"/>
              </a:p>
              <a:p>
                <a:pPr algn="ctr">
                  <a:defRPr sz="2400">
                    <a:latin typeface="Cambria Math"/>
                  </a:defRPr>
                </a:pPr>
                <a:r>
                  <a:rPr lang="pl-PL" sz="2000" dirty="0"/>
                  <a:t>Z₃₄ = z · l₃₄ = (0.7127∠68.78° Ω/mi)(1 mi) = 0.7127∠68.78° Ω</a:t>
                </a:r>
                <a:endParaRPr lang="en-US" sz="2000" dirty="0"/>
              </a:p>
              <a:p>
                <a:pPr algn="ctr">
                  <a:defRPr sz="2400">
                    <a:latin typeface="Cambria Math"/>
                  </a:defRPr>
                </a:pPr>
                <a:r>
                  <a:rPr lang="pl-PL" sz="2000" dirty="0"/>
                  <a:t>= 0.258 + j0.6644 Ω</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Next, compute the line‐to‐neutral voltage at bus 1 for the given line‐to‐line voltage for the feeder, or:</a:t>
                </a:r>
                <a:endParaRPr lang="en-US" sz="2000" b="0" i="1" dirty="0">
                  <a:effectLst/>
                  <a:latin typeface="Cambria Math" panose="02040503050406030204" pitchFamily="18" charset="0"/>
                  <a:ea typeface="Calibri" panose="020F0502020204030204" pitchFamily="34" charset="0"/>
                  <a:cs typeface="Calibri" panose="020F0502020204030204" pitchFamily="34" charset="0"/>
                </a:endParaRPr>
              </a:p>
              <a:p>
                <a:pPr marR="0" algn="just">
                  <a:spcBef>
                    <a:spcPts val="0"/>
                  </a:spcBef>
                  <a:spcAft>
                    <a:spcPts val="1200"/>
                  </a:spcAft>
                  <a:buClr>
                    <a:srgbClr val="C00000"/>
                  </a:buClr>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Calibri" panose="020F0502020204030204" pitchFamily="34" charset="0"/>
                        </a:rPr>
                        <m:t>𝑉</m:t>
                      </m:r>
                      <m:r>
                        <a:rPr lang="en-US" sz="2000" b="0" i="1" baseline="-25000" smtClean="0">
                          <a:effectLst/>
                          <a:latin typeface="Cambria Math" panose="02040503050406030204" pitchFamily="18" charset="0"/>
                          <a:ea typeface="Calibri" panose="020F0502020204030204" pitchFamily="34" charset="0"/>
                          <a:cs typeface="Calibri" panose="020F0502020204030204" pitchFamily="34" charset="0"/>
                        </a:rPr>
                        <m:t>1</m:t>
                      </m:r>
                      <m:r>
                        <a:rPr lang="en-US" sz="2000" b="0" i="1" smtClean="0">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b="0" i="1" smtClean="0">
                              <a:effectLst/>
                              <a:latin typeface="Cambria Math" panose="02040503050406030204" pitchFamily="18" charset="0"/>
                              <a:ea typeface="Calibri" panose="020F0502020204030204" pitchFamily="34" charset="0"/>
                              <a:cs typeface="Calibri" panose="020F0502020204030204" pitchFamily="34" charset="0"/>
                            </a:rPr>
                          </m:ctrlPr>
                        </m:fPr>
                        <m:num>
                          <m:r>
                            <a:rPr lang="en-US" sz="2000" b="0" i="1" smtClean="0">
                              <a:effectLst/>
                              <a:latin typeface="Cambria Math" panose="02040503050406030204" pitchFamily="18" charset="0"/>
                              <a:ea typeface="Calibri" panose="020F0502020204030204" pitchFamily="34" charset="0"/>
                              <a:cs typeface="Calibri" panose="020F0502020204030204" pitchFamily="34" charset="0"/>
                            </a:rPr>
                            <m:t>12470</m:t>
                          </m:r>
                        </m:num>
                        <m:den>
                          <m:rad>
                            <m:radPr>
                              <m:degHide m:val="on"/>
                              <m:ctrlPr>
                                <a:rPr lang="en-US" sz="2000" b="0" i="1" smtClean="0">
                                  <a:effectLst/>
                                  <a:latin typeface="Cambria Math" panose="02040503050406030204" pitchFamily="18" charset="0"/>
                                  <a:ea typeface="Calibri" panose="020F0502020204030204" pitchFamily="34" charset="0"/>
                                  <a:cs typeface="Calibri" panose="020F0502020204030204" pitchFamily="34" charset="0"/>
                                </a:rPr>
                              </m:ctrlPr>
                            </m:radPr>
                            <m:deg/>
                            <m:e>
                              <m:r>
                                <a:rPr lang="en-US" sz="2000" b="0" i="1" smtClean="0">
                                  <a:effectLst/>
                                  <a:latin typeface="Cambria Math" panose="02040503050406030204" pitchFamily="18" charset="0"/>
                                  <a:ea typeface="Calibri" panose="020F0502020204030204" pitchFamily="34" charset="0"/>
                                  <a:cs typeface="Calibri" panose="020F0502020204030204" pitchFamily="34" charset="0"/>
                                </a:rPr>
                                <m:t>3</m:t>
                              </m:r>
                            </m:e>
                          </m:rad>
                        </m:den>
                      </m:f>
                      <m:r>
                        <a:rPr lang="en-US" sz="2000" b="0" i="1" smtClean="0">
                          <a:effectLst/>
                          <a:latin typeface="Cambria Math" panose="02040503050406030204" pitchFamily="18" charset="0"/>
                          <a:ea typeface="Calibri" panose="020F0502020204030204" pitchFamily="34" charset="0"/>
                          <a:cs typeface="Calibri" panose="020F0502020204030204" pitchFamily="34" charset="0"/>
                        </a:rPr>
                        <m:t>=7200</m:t>
                      </m:r>
                      <m:r>
                        <a:rPr lang="en-US" sz="2000" b="0" i="1" smtClean="0">
                          <a:effectLst/>
                          <a:latin typeface="Cambria Math" panose="02040503050406030204" pitchFamily="18" charset="0"/>
                          <a:ea typeface="Calibri" panose="020F0502020204030204" pitchFamily="34" charset="0"/>
                          <a:cs typeface="Calibri" panose="020F0502020204030204" pitchFamily="34" charset="0"/>
                        </a:rPr>
                        <m:t>𝑉</m:t>
                      </m:r>
                    </m:oMath>
                  </m:oMathPara>
                </a14:m>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12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9A056C59-D3D0-762A-6E7D-073B2DCFB6A9}"/>
                  </a:ext>
                </a:extLst>
              </p:cNvPr>
              <p:cNvSpPr txBox="1">
                <a:spLocks noRot="1" noChangeAspect="1" noMove="1" noResize="1" noEditPoints="1" noAdjustHandles="1" noChangeArrowheads="1" noChangeShapeType="1" noTextEdit="1"/>
              </p:cNvSpPr>
              <p:nvPr/>
            </p:nvSpPr>
            <p:spPr>
              <a:xfrm>
                <a:off x="195816" y="777871"/>
                <a:ext cx="8490983" cy="4975401"/>
              </a:xfrm>
              <a:prstGeom prst="rect">
                <a:avLst/>
              </a:prstGeom>
              <a:blipFill>
                <a:blip r:embed="rId2"/>
                <a:stretch>
                  <a:fillRect l="-646" t="-735" r="-790"/>
                </a:stretch>
              </a:blipFill>
            </p:spPr>
            <p:txBody>
              <a:bodyPr/>
              <a:lstStyle/>
              <a:p>
                <a:r>
                  <a:rPr lang="en-US">
                    <a:noFill/>
                  </a:rPr>
                  <a:t> </a:t>
                </a:r>
              </a:p>
            </p:txBody>
          </p:sp>
        </mc:Fallback>
      </mc:AlternateContent>
      <p:sp>
        <p:nvSpPr>
          <p:cNvPr id="6" name="AutoShape 2" descr="StartLayout 1st Row 1st Column bold-italic upper Z bold 12 2nd Column bold-italic equals bold-italic z bold-italic dot l 12 equals left-parenthesis 0.7127 angle 68.78 degree normal upper Omega slash m i right-parenthesis left-parenthesis 1.5 m i right-parenthesis equals 1.0691 angle 68.78 degree normal upper Omega 2nd Row 1st Column Blank 2nd Column equals 0.3870 plus j Baseline 0.9966 normal upper Omega comma EndLayout">
            <a:extLst>
              <a:ext uri="{FF2B5EF4-FFF2-40B4-BE49-F238E27FC236}">
                <a16:creationId xmlns:a16="http://schemas.microsoft.com/office/drawing/2014/main" id="{011B8FC2-121E-2705-AEAB-55382F8340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6" descr="upper V 1 equals StartFraction 12,470 Over StartRoot 3 EndRoot EndFraction equals 7200 normal upper V">
            <a:extLst>
              <a:ext uri="{FF2B5EF4-FFF2-40B4-BE49-F238E27FC236}">
                <a16:creationId xmlns:a16="http://schemas.microsoft.com/office/drawing/2014/main" id="{F49B0FEB-849B-876D-38BD-1D050CC5B74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ooter Placeholder 4">
            <a:extLst>
              <a:ext uri="{FF2B5EF4-FFF2-40B4-BE49-F238E27FC236}">
                <a16:creationId xmlns:a16="http://schemas.microsoft.com/office/drawing/2014/main" id="{A3E01BFA-2C93-4CE4-1A00-7F98A51677B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0190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3681-48DC-4ECC-88D8-0239F4C7082B}"/>
              </a:ext>
            </a:extLst>
          </p:cNvPr>
          <p:cNvSpPr>
            <a:spLocks noGrp="1"/>
          </p:cNvSpPr>
          <p:nvPr>
            <p:ph type="title"/>
          </p:nvPr>
        </p:nvSpPr>
        <p:spPr/>
        <p:txBody>
          <a:bodyPr/>
          <a:lstStyle/>
          <a:p>
            <a:r>
              <a:rPr lang="en-US" dirty="0"/>
              <a:t>2. Modeling of Source Impedance</a:t>
            </a:r>
          </a:p>
        </p:txBody>
      </p:sp>
      <p:sp>
        <p:nvSpPr>
          <p:cNvPr id="3" name="Content Placeholder 2">
            <a:extLst>
              <a:ext uri="{FF2B5EF4-FFF2-40B4-BE49-F238E27FC236}">
                <a16:creationId xmlns:a16="http://schemas.microsoft.com/office/drawing/2014/main" id="{43C45E9D-733D-4C08-B0C4-E7F7827B5662}"/>
              </a:ext>
            </a:extLst>
          </p:cNvPr>
          <p:cNvSpPr>
            <a:spLocks noGrp="1"/>
          </p:cNvSpPr>
          <p:nvPr>
            <p:ph idx="1"/>
          </p:nvPr>
        </p:nvSpPr>
        <p:spPr/>
        <p:txBody>
          <a:bodyPr/>
          <a:lstStyle/>
          <a:p>
            <a:pPr algn="just">
              <a:spcBef>
                <a:spcPts val="0"/>
              </a:spcBef>
              <a:spcAft>
                <a:spcPts val="1200"/>
              </a:spcAft>
            </a:pPr>
            <a:r>
              <a:rPr lang="en-US" sz="25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Knowing the sequence values, the corresponding values in the phase domain can be obtained by the proper symmetrical component similarity transformation.</a:t>
            </a:r>
          </a:p>
          <a:p>
            <a:pPr algn="just">
              <a:spcBef>
                <a:spcPts val="0"/>
              </a:spcBef>
              <a:spcAft>
                <a:spcPts val="12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the obtained result will be an approximation because all the lines must be fully transposed to balance the three phases for decoupling of the sequence impedances. </a:t>
            </a:r>
          </a:p>
          <a:p>
            <a:pPr algn="just">
              <a:spcBef>
                <a:spcPts val="0"/>
              </a:spcBef>
              <a:spcAft>
                <a:spcPts val="12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assumption works well in transmission systems but not for distribution systems. So, if we have to represent the entire transmission system at the substation, this approach will work well.</a:t>
            </a:r>
          </a:p>
        </p:txBody>
      </p:sp>
      <p:sp>
        <p:nvSpPr>
          <p:cNvPr id="5" name="Slide Number Placeholder 4">
            <a:extLst>
              <a:ext uri="{FF2B5EF4-FFF2-40B4-BE49-F238E27FC236}">
                <a16:creationId xmlns:a16="http://schemas.microsoft.com/office/drawing/2014/main" id="{4DFC4B1F-8A6B-4C11-B329-C6110D75A765}"/>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8" name="Footer Placeholder 4">
            <a:extLst>
              <a:ext uri="{FF2B5EF4-FFF2-40B4-BE49-F238E27FC236}">
                <a16:creationId xmlns:a16="http://schemas.microsoft.com/office/drawing/2014/main" id="{C9CC8379-09EE-518E-9B73-EC0DD10BE4B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9855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60</a:t>
            </a:fld>
            <a:endParaRPr lang="en-US" dirty="0"/>
          </a:p>
        </p:txBody>
      </p:sp>
      <p:sp>
        <p:nvSpPr>
          <p:cNvPr id="9" name="TextBox 8">
            <a:extLst>
              <a:ext uri="{FF2B5EF4-FFF2-40B4-BE49-F238E27FC236}">
                <a16:creationId xmlns:a16="http://schemas.microsoft.com/office/drawing/2014/main" id="{9A056C59-D3D0-762A-6E7D-073B2DCFB6A9}"/>
              </a:ext>
            </a:extLst>
          </p:cNvPr>
          <p:cNvSpPr txBox="1"/>
          <p:nvPr/>
        </p:nvSpPr>
        <p:spPr>
          <a:xfrm>
            <a:off x="195816" y="777871"/>
            <a:ext cx="8490983" cy="4862870"/>
          </a:xfrm>
          <a:prstGeom prst="rect">
            <a:avLst/>
          </a:prstGeom>
          <a:noFill/>
        </p:spPr>
        <p:txBody>
          <a:bodyPr wrap="square">
            <a:spAutoFit/>
          </a:bodyPr>
          <a:lstStyle/>
          <a:p>
            <a:pPr algn="just">
              <a:defRPr sz="2400">
                <a:latin typeface="Cambria Math"/>
              </a:defRPr>
            </a:pPr>
            <a:r>
              <a:rPr lang="en-US" sz="2000" dirty="0">
                <a:effectLst/>
                <a:latin typeface="Calibri" panose="020F0502020204030204" pitchFamily="34" charset="0"/>
                <a:ea typeface="Calibri" panose="020F0502020204030204" pitchFamily="34" charset="0"/>
                <a:cs typeface="Calibri" panose="020F0502020204030204" pitchFamily="34" charset="0"/>
              </a:rPr>
              <a:t>Assume this voltage to be the reference voltage, or V1 = 7200 ∠ 0°. We also assume that the voltage at each bus remains at 7200 ∠ 0°, and we compute the load currents for each bus, or:</a:t>
            </a:r>
          </a:p>
          <a:p>
            <a:pPr algn="ctr">
              <a:defRPr sz="2400">
                <a:latin typeface="Cambria Math"/>
              </a:defRPr>
            </a:pPr>
            <a:r>
              <a:rPr lang="en-US" sz="2000" dirty="0"/>
              <a:t>I₄ = (S₄ / V₄)* = (2.0×10⁶ / 7200) ∠ −cos⁻¹(0.95) A</a:t>
            </a:r>
          </a:p>
          <a:p>
            <a:pPr algn="ctr">
              <a:defRPr sz="2400">
                <a:latin typeface="Cambria Math"/>
              </a:defRPr>
            </a:pPr>
            <a:r>
              <a:rPr lang="en-US" sz="2000" dirty="0"/>
              <a:t>= 92.60 ∠ −18.19° A</a:t>
            </a:r>
          </a:p>
          <a:p>
            <a:pPr algn="ctr">
              <a:defRPr sz="2400">
                <a:latin typeface="Cambria Math"/>
              </a:defRPr>
            </a:pPr>
            <a:r>
              <a:rPr lang="en-US" sz="2000" dirty="0"/>
              <a:t>I₃ = (S₃ / V₃)* = (3.0×10⁶ / 7200) ∠ −cos⁻¹(0.92) A</a:t>
            </a:r>
          </a:p>
          <a:p>
            <a:pPr algn="ctr">
              <a:defRPr sz="2400">
                <a:latin typeface="Cambria Math"/>
              </a:defRPr>
            </a:pPr>
            <a:r>
              <a:rPr lang="en-US" sz="2000" dirty="0"/>
              <a:t>= 138.89 ∠ −25.84° A</a:t>
            </a:r>
          </a:p>
          <a:p>
            <a:pPr algn="ctr">
              <a:defRPr sz="2400">
                <a:latin typeface="Cambria Math"/>
              </a:defRPr>
            </a:pPr>
            <a:r>
              <a:rPr lang="en-US" sz="2000" dirty="0"/>
              <a:t>I₂ = (S₂ / V₂)* = (2.5×10⁶ / 7200) ∠ −cos⁻¹(0.92) A</a:t>
            </a:r>
          </a:p>
          <a:p>
            <a:pPr algn="ctr">
              <a:defRPr sz="2400">
                <a:latin typeface="Cambria Math"/>
              </a:defRPr>
            </a:pPr>
            <a:r>
              <a:rPr lang="en-US" sz="2000" dirty="0"/>
              <a:t>= 115.74 ∠ −23.07° A</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Now, compute the currents in the feeder sections using KCL:</a:t>
            </a:r>
          </a:p>
          <a:p>
            <a:pPr algn="ctr">
              <a:defRPr sz="2400">
                <a:latin typeface="Cambria Math"/>
              </a:defRPr>
            </a:pPr>
            <a:r>
              <a:rPr lang="en-US" sz="2000" dirty="0"/>
              <a:t>I₃₄ = I₄ = 92.60 ∠ −18.19° A</a:t>
            </a:r>
          </a:p>
          <a:p>
            <a:pPr algn="ctr">
              <a:defRPr sz="2400">
                <a:latin typeface="Cambria Math"/>
              </a:defRPr>
            </a:pPr>
            <a:r>
              <a:rPr lang="en-US" sz="2000" dirty="0"/>
              <a:t>I₂₃ = I₃₄ + I₃ = 92.60 ∠ −18.19° A + 138.89 ∠ −25.84° A</a:t>
            </a:r>
          </a:p>
          <a:p>
            <a:pPr algn="ctr">
              <a:defRPr sz="2400">
                <a:latin typeface="Cambria Math"/>
              </a:defRPr>
            </a:pPr>
            <a:r>
              <a:rPr lang="en-US" sz="2000" dirty="0"/>
              <a:t>= 230.9950 ∠ −22.78° A</a:t>
            </a:r>
          </a:p>
          <a:p>
            <a:pPr algn="ctr">
              <a:defRPr sz="2400">
                <a:latin typeface="Cambria Math"/>
              </a:defRPr>
            </a:pPr>
            <a:r>
              <a:rPr lang="en-US" sz="2000" dirty="0"/>
              <a:t>I₁₂ = I₂₃ + I₂ = 230.9950 ∠ −22.78° A + 115.74 ∠ −23.07° A</a:t>
            </a:r>
          </a:p>
          <a:p>
            <a:pPr algn="ctr">
              <a:defRPr sz="2400">
                <a:latin typeface="Cambria Math"/>
              </a:defRPr>
            </a:pPr>
            <a:r>
              <a:rPr lang="en-US" sz="2000" dirty="0"/>
              <a:t>= 346.73 ∠ −22.78° A</a:t>
            </a:r>
          </a:p>
        </p:txBody>
      </p:sp>
      <p:sp>
        <p:nvSpPr>
          <p:cNvPr id="6" name="AutoShape 2" descr="StartLayout 1st Row 1st Column bold-italic upper Z bold 12 2nd Column bold-italic equals bold-italic z bold-italic dot l 12 equals left-parenthesis 0.7127 angle 68.78 degree normal upper Omega slash m i right-parenthesis left-parenthesis 1.5 m i right-parenthesis equals 1.0691 angle 68.78 degree normal upper Omega 2nd Row 1st Column Blank 2nd Column equals 0.3870 plus j Baseline 0.9966 normal upper Omega comma EndLayout">
            <a:extLst>
              <a:ext uri="{FF2B5EF4-FFF2-40B4-BE49-F238E27FC236}">
                <a16:creationId xmlns:a16="http://schemas.microsoft.com/office/drawing/2014/main" id="{011B8FC2-121E-2705-AEAB-55382F8340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6" descr="upper V 1 equals StartFraction 12,470 Over StartRoot 3 EndRoot EndFraction equals 7200 normal upper V">
            <a:extLst>
              <a:ext uri="{FF2B5EF4-FFF2-40B4-BE49-F238E27FC236}">
                <a16:creationId xmlns:a16="http://schemas.microsoft.com/office/drawing/2014/main" id="{F49B0FEB-849B-876D-38BD-1D050CC5B74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ooter Placeholder 4">
            <a:extLst>
              <a:ext uri="{FF2B5EF4-FFF2-40B4-BE49-F238E27FC236}">
                <a16:creationId xmlns:a16="http://schemas.microsoft.com/office/drawing/2014/main" id="{2CCB214F-3484-C43A-E7EB-ACEB214DD5B0}"/>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88305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61</a:t>
            </a:fld>
            <a:endParaRPr lang="en-US" dirty="0"/>
          </a:p>
        </p:txBody>
      </p:sp>
      <p:sp>
        <p:nvSpPr>
          <p:cNvPr id="9" name="TextBox 8">
            <a:extLst>
              <a:ext uri="{FF2B5EF4-FFF2-40B4-BE49-F238E27FC236}">
                <a16:creationId xmlns:a16="http://schemas.microsoft.com/office/drawing/2014/main" id="{9A056C59-D3D0-762A-6E7D-073B2DCFB6A9}"/>
              </a:ext>
            </a:extLst>
          </p:cNvPr>
          <p:cNvSpPr txBox="1"/>
          <p:nvPr/>
        </p:nvSpPr>
        <p:spPr>
          <a:xfrm>
            <a:off x="195816" y="777871"/>
            <a:ext cx="8490983" cy="5678478"/>
          </a:xfrm>
          <a:prstGeom prst="rect">
            <a:avLst/>
          </a:prstGeom>
          <a:noFill/>
        </p:spPr>
        <p:txBody>
          <a:bodyPr wrap="square">
            <a:spAutoFit/>
          </a:bodyPr>
          <a:lstStyle/>
          <a:p>
            <a:pPr marL="285750" marR="0" indent="-285750" algn="just">
              <a:spcBef>
                <a:spcPts val="600"/>
              </a:spcBef>
              <a:spcAft>
                <a:spcPts val="600"/>
              </a:spcAft>
              <a:buClr>
                <a:srgbClr val="C00000"/>
              </a:buClr>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Compute voltage drops in each feeder section:</a:t>
            </a:r>
          </a:p>
          <a:p>
            <a:pPr algn="ctr">
              <a:spcBef>
                <a:spcPts val="600"/>
              </a:spcBef>
              <a:spcAft>
                <a:spcPts val="600"/>
              </a:spcAft>
              <a:defRPr sz="2400">
                <a:latin typeface="Cambria Math"/>
              </a:defRPr>
            </a:pPr>
            <a:r>
              <a:rPr lang="en-US" sz="2000" dirty="0"/>
              <a:t>VD₁₂ = I₁₂ [ R₁₂ cos(22.88°) + X₁₂ sin(22.88°) ]</a:t>
            </a:r>
          </a:p>
          <a:p>
            <a:pPr algn="ctr">
              <a:spcBef>
                <a:spcPts val="600"/>
              </a:spcBef>
              <a:spcAft>
                <a:spcPts val="600"/>
              </a:spcAft>
              <a:defRPr sz="2400">
                <a:latin typeface="Cambria Math"/>
              </a:defRPr>
            </a:pPr>
            <a:r>
              <a:rPr lang="en-US" sz="2000" dirty="0"/>
              <a:t>= 346.7340 [ 0.3870 × 0.9213 + 0.6644 × 0.3888 ]= 257.97 V</a:t>
            </a:r>
          </a:p>
          <a:p>
            <a:pPr algn="ctr">
              <a:spcBef>
                <a:spcPts val="600"/>
              </a:spcBef>
              <a:spcAft>
                <a:spcPts val="600"/>
              </a:spcAft>
              <a:defRPr sz="2400">
                <a:latin typeface="Cambria Math"/>
              </a:defRPr>
            </a:pPr>
            <a:r>
              <a:rPr lang="en-US" sz="2000" dirty="0"/>
              <a:t>VD₂₃ = I₂₃ [ R₂₃ cos(22.78°) + X₂₃ sin(22.78°) ]</a:t>
            </a:r>
          </a:p>
          <a:p>
            <a:pPr algn="ctr">
              <a:spcBef>
                <a:spcPts val="600"/>
              </a:spcBef>
              <a:spcAft>
                <a:spcPts val="600"/>
              </a:spcAft>
              <a:defRPr sz="2400">
                <a:latin typeface="Cambria Math"/>
              </a:defRPr>
            </a:pPr>
            <a:r>
              <a:rPr lang="en-US" sz="2000" dirty="0"/>
              <a:t>= 230.9950 [ 0.2580 × 0.9219 + 0.6644 × 0.3872 ]= 114.37 V</a:t>
            </a:r>
          </a:p>
          <a:p>
            <a:pPr algn="ctr">
              <a:spcBef>
                <a:spcPts val="600"/>
              </a:spcBef>
              <a:spcAft>
                <a:spcPts val="600"/>
              </a:spcAft>
              <a:defRPr sz="2400">
                <a:latin typeface="Cambria Math"/>
              </a:defRPr>
            </a:pPr>
            <a:r>
              <a:rPr lang="en-US" sz="2000" dirty="0"/>
              <a:t>VD₃₄ = I₃₄ [ R₃₄ cos(18.90°) + X₃₄ sin(18.19°) ]</a:t>
            </a:r>
          </a:p>
          <a:p>
            <a:pPr algn="ctr">
              <a:spcBef>
                <a:spcPts val="600"/>
              </a:spcBef>
              <a:spcAft>
                <a:spcPts val="600"/>
              </a:spcAft>
              <a:defRPr sz="2400">
                <a:latin typeface="Cambria Math"/>
              </a:defRPr>
            </a:pPr>
            <a:r>
              <a:rPr lang="en-US" sz="2000" dirty="0"/>
              <a:t>= 92.60 [ 0.2580 × 0.95 + 0.6644 × 0.3122 ]= 41.90 V</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spcBef>
                <a:spcPts val="600"/>
              </a:spcBef>
              <a:spcAft>
                <a:spcPts val="600"/>
              </a:spcAft>
              <a:defRPr sz="2400">
                <a:latin typeface="Cambria Math"/>
              </a:defRPr>
            </a:pPr>
            <a:r>
              <a:rPr lang="en-US" sz="2000" dirty="0">
                <a:effectLst/>
                <a:latin typeface="Calibri" panose="020F0502020204030204" pitchFamily="34" charset="0"/>
                <a:ea typeface="Calibri" panose="020F0502020204030204" pitchFamily="34" charset="0"/>
                <a:cs typeface="Calibri" panose="020F0502020204030204" pitchFamily="34" charset="0"/>
              </a:rPr>
              <a:t>Thus, the total voltage drop in the entire feeder is the sum of the voltage drops in individual sections, or:</a:t>
            </a:r>
          </a:p>
          <a:p>
            <a:pPr algn="ctr">
              <a:spcBef>
                <a:spcPts val="600"/>
              </a:spcBef>
              <a:spcAft>
                <a:spcPts val="600"/>
              </a:spcAft>
              <a:defRPr sz="2400">
                <a:latin typeface="Cambria Math"/>
              </a:defRPr>
            </a:pPr>
            <a:r>
              <a:rPr lang="en-US" sz="2000" dirty="0"/>
              <a:t>VD₁₄ = VD₃₄ + VD₂₃ + VD₁₂</a:t>
            </a:r>
          </a:p>
          <a:p>
            <a:pPr algn="ctr">
              <a:spcBef>
                <a:spcPts val="600"/>
              </a:spcBef>
              <a:spcAft>
                <a:spcPts val="600"/>
              </a:spcAft>
              <a:defRPr sz="2400">
                <a:latin typeface="Cambria Math"/>
              </a:defRPr>
            </a:pPr>
            <a:r>
              <a:rPr lang="en-US" sz="2000" dirty="0"/>
              <a:t>= 41.90 + 114.37 + 257.97= 414.24 V</a:t>
            </a:r>
          </a:p>
          <a:p>
            <a:pPr algn="ctr">
              <a:spcBef>
                <a:spcPts val="600"/>
              </a:spcBef>
              <a:spcAft>
                <a:spcPts val="600"/>
              </a:spcAft>
              <a:defRPr sz="2400">
                <a:latin typeface="Cambria Math"/>
              </a:defRPr>
            </a:pPr>
            <a:r>
              <a:rPr lang="en-US" sz="2000" dirty="0"/>
              <a:t>Vᵣ = 7200 − 414.24 = 6815.76 V</a:t>
            </a:r>
          </a:p>
          <a:p>
            <a:pPr marL="285750" marR="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AutoShape 2" descr="StartLayout 1st Row 1st Column bold-italic upper Z bold 12 2nd Column bold-italic equals bold-italic z bold-italic dot l 12 equals left-parenthesis 0.7127 angle 68.78 degree normal upper Omega slash m i right-parenthesis left-parenthesis 1.5 m i right-parenthesis equals 1.0691 angle 68.78 degree normal upper Omega 2nd Row 1st Column Blank 2nd Column equals 0.3870 plus j Baseline 0.9966 normal upper Omega comma EndLayout">
            <a:extLst>
              <a:ext uri="{FF2B5EF4-FFF2-40B4-BE49-F238E27FC236}">
                <a16:creationId xmlns:a16="http://schemas.microsoft.com/office/drawing/2014/main" id="{011B8FC2-121E-2705-AEAB-55382F8340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6" descr="upper V 1 equals StartFraction 12,470 Over StartRoot 3 EndRoot EndFraction equals 7200 normal upper V">
            <a:extLst>
              <a:ext uri="{FF2B5EF4-FFF2-40B4-BE49-F238E27FC236}">
                <a16:creationId xmlns:a16="http://schemas.microsoft.com/office/drawing/2014/main" id="{F49B0FEB-849B-876D-38BD-1D050CC5B74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ooter Placeholder 4">
            <a:extLst>
              <a:ext uri="{FF2B5EF4-FFF2-40B4-BE49-F238E27FC236}">
                <a16:creationId xmlns:a16="http://schemas.microsoft.com/office/drawing/2014/main" id="{27450AF4-DD93-6012-47C6-5A8DE212875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38032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62</a:t>
            </a:fld>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056C59-D3D0-762A-6E7D-073B2DCFB6A9}"/>
                  </a:ext>
                </a:extLst>
              </p:cNvPr>
              <p:cNvSpPr txBox="1"/>
              <p:nvPr/>
            </p:nvSpPr>
            <p:spPr>
              <a:xfrm>
                <a:off x="195816" y="777871"/>
                <a:ext cx="8490983" cy="4325608"/>
              </a:xfrm>
              <a:prstGeom prst="rect">
                <a:avLst/>
              </a:prstGeom>
              <a:noFill/>
            </p:spPr>
            <p:txBody>
              <a:bodyPr wrap="square">
                <a:spAutoFit/>
              </a:bodyPr>
              <a:lstStyle/>
              <a:p>
                <a:pPr marL="285750" marR="0" indent="-285750" algn="just">
                  <a:spcBef>
                    <a:spcPts val="1200"/>
                  </a:spcBef>
                  <a:spcAft>
                    <a:spcPts val="12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Therefore, the percent voltage regulation is</a:t>
                </a:r>
                <a:endParaRPr lang="en-US" b="0" i="1" dirty="0">
                  <a:effectLst/>
                  <a:latin typeface="Cambria Math" panose="02040503050406030204" pitchFamily="18" charset="0"/>
                  <a:ea typeface="Calibri" panose="020F0502020204030204" pitchFamily="34" charset="0"/>
                  <a:cs typeface="Calibri" panose="020F0502020204030204" pitchFamily="34" charset="0"/>
                </a:endParaRPr>
              </a:p>
              <a:p>
                <a:pPr marR="0" algn="just">
                  <a:spcBef>
                    <a:spcPts val="1200"/>
                  </a:spcBef>
                  <a:spcAft>
                    <a:spcPts val="1200"/>
                  </a:spcAft>
                  <a:buClr>
                    <a:srgbClr val="C00000"/>
                  </a:buClr>
                </a:pPr>
                <a14:m>
                  <m:oMathPara xmlns:m="http://schemas.openxmlformats.org/officeDocument/2006/math">
                    <m:oMathParaPr>
                      <m:jc m:val="centerGroup"/>
                    </m:oMathParaPr>
                    <m:oMath xmlns:m="http://schemas.openxmlformats.org/officeDocument/2006/math">
                      <m:r>
                        <a:rPr lang="en-US" b="0" i="1" smtClean="0">
                          <a:effectLst/>
                          <a:latin typeface="Cambria Math" panose="02040503050406030204" pitchFamily="18" charset="0"/>
                          <a:ea typeface="Calibri" panose="020F0502020204030204" pitchFamily="34" charset="0"/>
                          <a:cs typeface="Calibri" panose="020F0502020204030204" pitchFamily="34" charset="0"/>
                        </a:rPr>
                        <m:t>%</m:t>
                      </m:r>
                      <m:r>
                        <a:rPr lang="en-US" b="0" i="1" smtClean="0">
                          <a:effectLst/>
                          <a:latin typeface="Cambria Math" panose="02040503050406030204" pitchFamily="18" charset="0"/>
                          <a:ea typeface="Calibri" panose="020F0502020204030204" pitchFamily="34" charset="0"/>
                          <a:cs typeface="Calibri" panose="020F0502020204030204" pitchFamily="34" charset="0"/>
                        </a:rPr>
                        <m:t>𝑉</m:t>
                      </m:r>
                      <m:r>
                        <m:rPr>
                          <m:sty m:val="p"/>
                        </m:rPr>
                        <a:rPr lang="en-US" altLang="zh-CN" i="1">
                          <a:latin typeface="Cambria Math" panose="02040503050406030204" pitchFamily="18" charset="0"/>
                          <a:ea typeface="Calibri" panose="020F0502020204030204" pitchFamily="34" charset="0"/>
                          <a:cs typeface="Calibri" panose="020F0502020204030204" pitchFamily="34" charset="0"/>
                        </a:rPr>
                        <m:t>oltage</m:t>
                      </m:r>
                      <m:r>
                        <m:rPr>
                          <m:nor/>
                        </m:rPr>
                        <a:rPr lang="en-US" altLang="zh-CN" b="0" i="0" smtClean="0">
                          <a:latin typeface="Cambria Math" panose="02040503050406030204" pitchFamily="18" charset="0"/>
                          <a:ea typeface="Calibri" panose="020F0502020204030204" pitchFamily="34" charset="0"/>
                          <a:cs typeface="Calibri" panose="020F0502020204030204" pitchFamily="34" charset="0"/>
                        </a:rPr>
                        <m:t> </m:t>
                      </m:r>
                      <m:r>
                        <m:rPr>
                          <m:nor/>
                        </m:rPr>
                        <a:rPr lang="en-US" dirty="0">
                          <a:latin typeface="Calibri" panose="020F0502020204030204" pitchFamily="34" charset="0"/>
                          <a:ea typeface="Calibri" panose="020F0502020204030204" pitchFamily="34" charset="0"/>
                          <a:cs typeface="Calibri" panose="020F0502020204030204" pitchFamily="34" charset="0"/>
                        </a:rPr>
                        <m:t>Regulation</m:t>
                      </m:r>
                      <m:r>
                        <m:rPr>
                          <m:nor/>
                        </m:rPr>
                        <a:rPr lang="en-US" dirty="0">
                          <a:latin typeface="Calibri" panose="020F0502020204030204" pitchFamily="34" charset="0"/>
                          <a:ea typeface="Calibri" panose="020F0502020204030204" pitchFamily="34" charset="0"/>
                          <a:cs typeface="Calibri" panose="020F0502020204030204" pitchFamily="34" charset="0"/>
                        </a:rPr>
                        <m:t> =</m:t>
                      </m:r>
                      <m:f>
                        <m:fPr>
                          <m:ctrlPr>
                            <a:rPr lang="en-US" i="1" dirty="0" smtClean="0">
                              <a:latin typeface="Cambria Math" panose="02040503050406030204" pitchFamily="18" charset="0"/>
                              <a:ea typeface="Calibri" panose="020F0502020204030204" pitchFamily="34" charset="0"/>
                              <a:cs typeface="Calibri" panose="020F0502020204030204" pitchFamily="34" charset="0"/>
                            </a:rPr>
                          </m:ctrlPr>
                        </m:fPr>
                        <m:num>
                          <m:r>
                            <a:rPr lang="en-US" b="0" i="1" dirty="0" smtClean="0">
                              <a:latin typeface="Cambria Math" panose="02040503050406030204" pitchFamily="18" charset="0"/>
                              <a:ea typeface="Calibri" panose="020F0502020204030204" pitchFamily="34" charset="0"/>
                              <a:cs typeface="Calibri" panose="020F0502020204030204" pitchFamily="34" charset="0"/>
                            </a:rPr>
                            <m:t>414.24</m:t>
                          </m:r>
                        </m:num>
                        <m:den>
                          <m:r>
                            <a:rPr lang="en-US" b="0" i="1" dirty="0" smtClean="0">
                              <a:latin typeface="Cambria Math" panose="02040503050406030204" pitchFamily="18" charset="0"/>
                              <a:ea typeface="Calibri" panose="020F0502020204030204" pitchFamily="34" charset="0"/>
                              <a:cs typeface="Calibri" panose="020F0502020204030204" pitchFamily="34" charset="0"/>
                            </a:rPr>
                            <m:t>6815.74</m:t>
                          </m:r>
                        </m:den>
                      </m:f>
                      <m:r>
                        <a:rPr lang="en-US" i="1" dirty="0" smtClean="0">
                          <a:latin typeface="Cambria Math" panose="02040503050406030204" pitchFamily="18" charset="0"/>
                          <a:ea typeface="Cambria Math" panose="02040503050406030204" pitchFamily="18" charset="0"/>
                          <a:cs typeface="Calibri" panose="020F0502020204030204" pitchFamily="34" charset="0"/>
                        </a:rPr>
                        <m:t>×</m:t>
                      </m:r>
                      <m:r>
                        <a:rPr lang="en-US" b="0" i="1" dirty="0" smtClean="0">
                          <a:latin typeface="Cambria Math" panose="02040503050406030204" pitchFamily="18" charset="0"/>
                          <a:ea typeface="Cambria Math" panose="02040503050406030204" pitchFamily="18" charset="0"/>
                          <a:cs typeface="Calibri" panose="020F0502020204030204" pitchFamily="34" charset="0"/>
                        </a:rPr>
                        <m:t>100=6.07%</m:t>
                      </m:r>
                    </m:oMath>
                  </m:oMathPara>
                </a14:m>
                <a:endParaRPr lang="en-US"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1200"/>
                  </a:spcBef>
                  <a:spcAft>
                    <a:spcPts val="12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Verify the accuracy on this result by finding the exact solution for this problem by determining voltages with power flow using the source‐to‐load iterative method. You will find that the error is minimal in this case due to the power factors of all three loads being close to each other.</a:t>
                </a:r>
              </a:p>
              <a:p>
                <a:pPr marR="0" algn="just">
                  <a:spcBef>
                    <a:spcPts val="0"/>
                  </a:spcBef>
                  <a:spcAft>
                    <a:spcPts val="1200"/>
                  </a:spcAft>
                  <a:buClr>
                    <a:srgbClr val="C00000"/>
                  </a:buCl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1200"/>
                  </a:spcAft>
                  <a:buClr>
                    <a:srgbClr val="C00000"/>
                  </a:buCl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9A056C59-D3D0-762A-6E7D-073B2DCFB6A9}"/>
                  </a:ext>
                </a:extLst>
              </p:cNvPr>
              <p:cNvSpPr txBox="1">
                <a:spLocks noRot="1" noChangeAspect="1" noMove="1" noResize="1" noEditPoints="1" noAdjustHandles="1" noChangeArrowheads="1" noChangeShapeType="1" noTextEdit="1"/>
              </p:cNvSpPr>
              <p:nvPr/>
            </p:nvSpPr>
            <p:spPr>
              <a:xfrm>
                <a:off x="195816" y="777871"/>
                <a:ext cx="8490983" cy="4325608"/>
              </a:xfrm>
              <a:prstGeom prst="rect">
                <a:avLst/>
              </a:prstGeom>
              <a:blipFill>
                <a:blip r:embed="rId2"/>
                <a:stretch>
                  <a:fillRect l="-933" t="-1128" r="-1149"/>
                </a:stretch>
              </a:blipFill>
            </p:spPr>
            <p:txBody>
              <a:bodyPr/>
              <a:lstStyle/>
              <a:p>
                <a:r>
                  <a:rPr lang="en-US">
                    <a:noFill/>
                  </a:rPr>
                  <a:t> </a:t>
                </a:r>
              </a:p>
            </p:txBody>
          </p:sp>
        </mc:Fallback>
      </mc:AlternateContent>
      <p:sp>
        <p:nvSpPr>
          <p:cNvPr id="6" name="AutoShape 2" descr="StartLayout 1st Row 1st Column bold-italic upper Z bold 12 2nd Column bold-italic equals bold-italic z bold-italic dot l 12 equals left-parenthesis 0.7127 angle 68.78 degree normal upper Omega slash m i right-parenthesis left-parenthesis 1.5 m i right-parenthesis equals 1.0691 angle 68.78 degree normal upper Omega 2nd Row 1st Column Blank 2nd Column equals 0.3870 plus j Baseline 0.9966 normal upper Omega comma EndLayout">
            <a:extLst>
              <a:ext uri="{FF2B5EF4-FFF2-40B4-BE49-F238E27FC236}">
                <a16:creationId xmlns:a16="http://schemas.microsoft.com/office/drawing/2014/main" id="{011B8FC2-121E-2705-AEAB-55382F8340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6" descr="upper V 1 equals StartFraction 12,470 Over StartRoot 3 EndRoot EndFraction equals 7200 normal upper V">
            <a:extLst>
              <a:ext uri="{FF2B5EF4-FFF2-40B4-BE49-F238E27FC236}">
                <a16:creationId xmlns:a16="http://schemas.microsoft.com/office/drawing/2014/main" id="{F49B0FEB-849B-876D-38BD-1D050CC5B74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4">
            <a:extLst>
              <a:ext uri="{FF2B5EF4-FFF2-40B4-BE49-F238E27FC236}">
                <a16:creationId xmlns:a16="http://schemas.microsoft.com/office/drawing/2014/main" id="{926226B6-9549-0BC0-290F-E7B95CD558F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70692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63</a:t>
            </a:fld>
            <a:endParaRPr lang="en-US" dirty="0"/>
          </a:p>
        </p:txBody>
      </p:sp>
      <p:sp>
        <p:nvSpPr>
          <p:cNvPr id="8" name="TextBox 7">
            <a:extLst>
              <a:ext uri="{FF2B5EF4-FFF2-40B4-BE49-F238E27FC236}">
                <a16:creationId xmlns:a16="http://schemas.microsoft.com/office/drawing/2014/main" id="{BBD101FD-E738-05B5-DBD7-C69C7EB5AA0A}"/>
              </a:ext>
            </a:extLst>
          </p:cNvPr>
          <p:cNvSpPr txBox="1"/>
          <p:nvPr/>
        </p:nvSpPr>
        <p:spPr>
          <a:xfrm>
            <a:off x="352696" y="778287"/>
            <a:ext cx="7746275" cy="861774"/>
          </a:xfrm>
          <a:prstGeom prst="rect">
            <a:avLst/>
          </a:prstGeom>
          <a:noFill/>
        </p:spPr>
        <p:txBody>
          <a:bodyPr wrap="square">
            <a:spAutoFit/>
          </a:bodyPr>
          <a:lstStyle/>
          <a:p>
            <a:pPr algn="just">
              <a:spcBef>
                <a:spcPts val="0"/>
              </a:spcBef>
              <a:spcAft>
                <a:spcPts val="1200"/>
              </a:spcAft>
              <a:buClr>
                <a:srgbClr val="C00000"/>
              </a:buClr>
            </a:pPr>
            <a:r>
              <a:rPr lang="en-US" sz="2500" b="1" dirty="0">
                <a:solidFill>
                  <a:srgbClr val="FF0000"/>
                </a:solidFill>
                <a:latin typeface="Calibri" panose="020F0502020204030204" pitchFamily="34" charset="0"/>
                <a:ea typeface="Calibri" panose="020F0502020204030204" pitchFamily="34" charset="0"/>
                <a:cs typeface="Calibri" panose="020F0502020204030204" pitchFamily="34" charset="0"/>
              </a:rPr>
              <a:t>6.3 Voltage Drop on Radial Feeders with Uniformly Distributed Load</a:t>
            </a:r>
          </a:p>
        </p:txBody>
      </p:sp>
      <p:sp>
        <p:nvSpPr>
          <p:cNvPr id="12" name="TextBox 11">
            <a:extLst>
              <a:ext uri="{FF2B5EF4-FFF2-40B4-BE49-F238E27FC236}">
                <a16:creationId xmlns:a16="http://schemas.microsoft.com/office/drawing/2014/main" id="{4BF5C096-109D-8303-3AEE-47B294137982}"/>
              </a:ext>
            </a:extLst>
          </p:cNvPr>
          <p:cNvSpPr txBox="1"/>
          <p:nvPr/>
        </p:nvSpPr>
        <p:spPr>
          <a:xfrm>
            <a:off x="352696" y="1690062"/>
            <a:ext cx="8229599" cy="3477875"/>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2500" dirty="0">
                <a:latin typeface="Calibri" panose="020F0502020204030204" pitchFamily="34" charset="0"/>
                <a:ea typeface="Calibri" panose="020F0502020204030204" pitchFamily="34" charset="0"/>
                <a:cs typeface="Calibri" panose="020F0502020204030204" pitchFamily="34" charset="0"/>
              </a:rPr>
              <a:t>In the previous section, we considered spot loads connected at the buses. </a:t>
            </a:r>
          </a:p>
          <a:p>
            <a:pPr marL="285750" marR="0" indent="-285750" algn="just">
              <a:spcBef>
                <a:spcPts val="0"/>
              </a:spcBef>
              <a:spcAft>
                <a:spcPts val="1200"/>
              </a:spcAft>
              <a:buClr>
                <a:srgbClr val="C00000"/>
              </a:buClr>
              <a:buFont typeface="Arial" panose="020B0604020202020204" pitchFamily="34" charset="0"/>
              <a:buChar char="•"/>
            </a:pPr>
            <a:r>
              <a:rPr lang="en-US" sz="2500" dirty="0">
                <a:latin typeface="Calibri" panose="020F0502020204030204" pitchFamily="34" charset="0"/>
                <a:ea typeface="Calibri" panose="020F0502020204030204" pitchFamily="34" charset="0"/>
                <a:cs typeface="Calibri" panose="020F0502020204030204" pitchFamily="34" charset="0"/>
              </a:rPr>
              <a:t>In this section, we consider a case where the loads are distributed uniformly across the length of the feeder in a rectangular service area. </a:t>
            </a:r>
          </a:p>
          <a:p>
            <a:pPr marL="285750" marR="0" indent="-285750" algn="just">
              <a:spcBef>
                <a:spcPts val="0"/>
              </a:spcBef>
              <a:spcAft>
                <a:spcPts val="1200"/>
              </a:spcAft>
              <a:buClr>
                <a:srgbClr val="C00000"/>
              </a:buClr>
              <a:buFont typeface="Arial" panose="020B0604020202020204" pitchFamily="34" charset="0"/>
              <a:buChar char="•"/>
            </a:pPr>
            <a:r>
              <a:rPr lang="en-US" sz="2500" dirty="0">
                <a:latin typeface="Calibri" panose="020F0502020204030204" pitchFamily="34" charset="0"/>
                <a:ea typeface="Calibri" panose="020F0502020204030204" pitchFamily="34" charset="0"/>
                <a:cs typeface="Calibri" panose="020F0502020204030204" pitchFamily="34" charset="0"/>
              </a:rPr>
              <a:t>Also, we generalize it for a three‐phase feeder, assuming that all the three phases have identical values of resistance and reactance. </a:t>
            </a:r>
          </a:p>
        </p:txBody>
      </p:sp>
      <p:sp>
        <p:nvSpPr>
          <p:cNvPr id="6" name="Footer Placeholder 4">
            <a:extLst>
              <a:ext uri="{FF2B5EF4-FFF2-40B4-BE49-F238E27FC236}">
                <a16:creationId xmlns:a16="http://schemas.microsoft.com/office/drawing/2014/main" id="{0D56E77C-E1D4-8D1F-A0E8-B37C3F13E28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862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64</a:t>
            </a:fld>
            <a:endParaRPr lang="en-US" dirty="0"/>
          </a:p>
        </p:txBody>
      </p:sp>
      <p:sp>
        <p:nvSpPr>
          <p:cNvPr id="8" name="TextBox 7">
            <a:extLst>
              <a:ext uri="{FF2B5EF4-FFF2-40B4-BE49-F238E27FC236}">
                <a16:creationId xmlns:a16="http://schemas.microsoft.com/office/drawing/2014/main" id="{BBD101FD-E738-05B5-DBD7-C69C7EB5AA0A}"/>
              </a:ext>
            </a:extLst>
          </p:cNvPr>
          <p:cNvSpPr txBox="1"/>
          <p:nvPr/>
        </p:nvSpPr>
        <p:spPr>
          <a:xfrm>
            <a:off x="352696" y="778287"/>
            <a:ext cx="7746275" cy="861774"/>
          </a:xfrm>
          <a:prstGeom prst="rect">
            <a:avLst/>
          </a:prstGeom>
          <a:noFill/>
        </p:spPr>
        <p:txBody>
          <a:bodyPr wrap="square">
            <a:spAutoFit/>
          </a:bodyPr>
          <a:lstStyle/>
          <a:p>
            <a:pPr algn="just">
              <a:spcBef>
                <a:spcPts val="0"/>
              </a:spcBef>
              <a:spcAft>
                <a:spcPts val="1200"/>
              </a:spcAft>
              <a:buClr>
                <a:srgbClr val="C00000"/>
              </a:buClr>
            </a:pPr>
            <a:r>
              <a:rPr lang="en-US" sz="2500" b="1" dirty="0">
                <a:solidFill>
                  <a:srgbClr val="FF0000"/>
                </a:solidFill>
                <a:latin typeface="Calibri" panose="020F0502020204030204" pitchFamily="34" charset="0"/>
                <a:ea typeface="Calibri" panose="020F0502020204030204" pitchFamily="34" charset="0"/>
                <a:cs typeface="Calibri" panose="020F0502020204030204" pitchFamily="34" charset="0"/>
              </a:rPr>
              <a:t>6.3 Voltage Drop on Radial Feeders with Uniformly Distributed Load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352695" y="1743439"/>
                <a:ext cx="8229599" cy="1631216"/>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2500" dirty="0">
                    <a:latin typeface="Calibri" panose="020F0502020204030204" pitchFamily="34" charset="0"/>
                    <a:ea typeface="Calibri" panose="020F0502020204030204" pitchFamily="34" charset="0"/>
                    <a:cs typeface="Calibri" panose="020F0502020204030204" pitchFamily="34" charset="0"/>
                  </a:rPr>
                  <a:t>Consider the current density to be </a:t>
                </a:r>
                <a:r>
                  <a:rPr lang="en-US" sz="2500" i="1" dirty="0">
                    <a:latin typeface="Calibri" panose="020F0502020204030204" pitchFamily="34" charset="0"/>
                    <a:ea typeface="Calibri" panose="020F0502020204030204" pitchFamily="34" charset="0"/>
                    <a:cs typeface="Calibri" panose="020F0502020204030204" pitchFamily="34" charset="0"/>
                  </a:rPr>
                  <a:t>k</a:t>
                </a:r>
                <a:r>
                  <a:rPr lang="en-US" sz="2500" dirty="0">
                    <a:latin typeface="Calibri" panose="020F0502020204030204" pitchFamily="34" charset="0"/>
                    <a:ea typeface="Calibri" panose="020F0502020204030204" pitchFamily="34" charset="0"/>
                    <a:cs typeface="Calibri" panose="020F0502020204030204" pitchFamily="34" charset="0"/>
                  </a:rPr>
                  <a:t> A/mile for the feeder shown in the Figure. With </a:t>
                </a:r>
                <a:r>
                  <a:rPr lang="en-US" sz="2500" i="1" dirty="0">
                    <a:latin typeface="Calibri" panose="020F0502020204030204" pitchFamily="34" charset="0"/>
                    <a:ea typeface="Calibri" panose="020F0502020204030204" pitchFamily="34" charset="0"/>
                    <a:cs typeface="Calibri" panose="020F0502020204030204" pitchFamily="34" charset="0"/>
                  </a:rPr>
                  <a:t>l</a:t>
                </a:r>
                <a:r>
                  <a:rPr lang="en-US" sz="2500" dirty="0">
                    <a:latin typeface="Calibri" panose="020F0502020204030204" pitchFamily="34" charset="0"/>
                    <a:ea typeface="Calibri" panose="020F0502020204030204" pitchFamily="34" charset="0"/>
                    <a:cs typeface="Calibri" panose="020F0502020204030204" pitchFamily="34" charset="0"/>
                  </a:rPr>
                  <a:t> as the length of the feeder, the current at the sending end is </a:t>
                </a:r>
                <a14:m>
                  <m:oMath xmlns:m="http://schemas.openxmlformats.org/officeDocument/2006/math">
                    <m:sSub>
                      <m:sSubPr>
                        <m:ctrlP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25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500" dirty="0">
                    <a:latin typeface="Calibri" panose="020F0502020204030204" pitchFamily="34" charset="0"/>
                    <a:ea typeface="Calibri" panose="020F0502020204030204" pitchFamily="34" charset="0"/>
                    <a:cs typeface="Calibri" panose="020F0502020204030204" pitchFamily="34" charset="0"/>
                  </a:rPr>
                  <a:t> = </a:t>
                </a:r>
                <a:r>
                  <a:rPr lang="en-US" sz="2500" i="1" dirty="0">
                    <a:latin typeface="Calibri" panose="020F0502020204030204" pitchFamily="34" charset="0"/>
                    <a:ea typeface="Calibri" panose="020F0502020204030204" pitchFamily="34" charset="0"/>
                    <a:cs typeface="Calibri" panose="020F0502020204030204" pitchFamily="34" charset="0"/>
                  </a:rPr>
                  <a:t>kl</a:t>
                </a:r>
                <a:r>
                  <a:rPr lang="en-US" sz="2500" dirty="0">
                    <a:latin typeface="Calibri" panose="020F0502020204030204" pitchFamily="34" charset="0"/>
                    <a:ea typeface="Calibri" panose="020F0502020204030204" pitchFamily="34" charset="0"/>
                    <a:cs typeface="Calibri" panose="020F0502020204030204" pitchFamily="34" charset="0"/>
                  </a:rPr>
                  <a:t>, and the current at the receiving end is 0.</a:t>
                </a: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352695" y="1743439"/>
                <a:ext cx="8229599" cy="1631216"/>
              </a:xfrm>
              <a:prstGeom prst="rect">
                <a:avLst/>
              </a:prstGeom>
              <a:blipFill>
                <a:blip r:embed="rId2"/>
                <a:stretch>
                  <a:fillRect l="-1111" t="-2985" r="-1185" b="-783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16E64FC-3E81-EBAA-504F-22D42C72621B}"/>
              </a:ext>
            </a:extLst>
          </p:cNvPr>
          <p:cNvPicPr>
            <a:picLocks noChangeAspect="1"/>
          </p:cNvPicPr>
          <p:nvPr/>
        </p:nvPicPr>
        <p:blipFill>
          <a:blip r:embed="rId3"/>
          <a:stretch>
            <a:fillRect/>
          </a:stretch>
        </p:blipFill>
        <p:spPr>
          <a:xfrm>
            <a:off x="2288031" y="3374655"/>
            <a:ext cx="4358926" cy="1931247"/>
          </a:xfrm>
          <a:prstGeom prst="rect">
            <a:avLst/>
          </a:prstGeom>
        </p:spPr>
      </p:pic>
      <p:sp>
        <p:nvSpPr>
          <p:cNvPr id="7" name="TextBox 6">
            <a:extLst>
              <a:ext uri="{FF2B5EF4-FFF2-40B4-BE49-F238E27FC236}">
                <a16:creationId xmlns:a16="http://schemas.microsoft.com/office/drawing/2014/main" id="{253202A2-C8DA-28BE-CA43-39F59A4DB58A}"/>
              </a:ext>
            </a:extLst>
          </p:cNvPr>
          <p:cNvSpPr txBox="1"/>
          <p:nvPr/>
        </p:nvSpPr>
        <p:spPr>
          <a:xfrm>
            <a:off x="2867842" y="5305902"/>
            <a:ext cx="3408316"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Feeder with load distributed uniformly in a rectangular service area</a:t>
            </a:r>
          </a:p>
        </p:txBody>
      </p:sp>
      <p:sp>
        <p:nvSpPr>
          <p:cNvPr id="6" name="Footer Placeholder 4">
            <a:extLst>
              <a:ext uri="{FF2B5EF4-FFF2-40B4-BE49-F238E27FC236}">
                <a16:creationId xmlns:a16="http://schemas.microsoft.com/office/drawing/2014/main" id="{0D56E77C-E1D4-8D1F-A0E8-B37C3F13E28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095818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65</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04042" y="664643"/>
                <a:ext cx="8558983" cy="5671874"/>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Fig (b) shows the plot of the magnitude of a current assuming that the current throughout the feeder has the same phase angle.</a:t>
                </a:r>
              </a:p>
              <a:p>
                <a:pPr marL="285750" marR="0" indent="-285750">
                  <a:spcBef>
                    <a:spcPts val="0"/>
                  </a:spcBef>
                  <a:spcAft>
                    <a:spcPts val="1200"/>
                  </a:spcAft>
                  <a:buClr>
                    <a:srgbClr val="C00000"/>
                  </a:buClr>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From this figure, we get</a:t>
                </a:r>
              </a:p>
              <a:p>
                <a:pPr marL="0" marR="0">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2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𝑘𝑥</m:t>
                      </m:r>
                    </m:oMath>
                  </m:oMathPara>
                </a14:m>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r>
                  <a:rPr lang="en-US" sz="2200" dirty="0">
                    <a:effectLst/>
                    <a:latin typeface="Calibri" panose="020F0502020204030204" pitchFamily="34" charset="0"/>
                    <a:ea typeface="Calibri" panose="020F0502020204030204" pitchFamily="34" charset="0"/>
                    <a:cs typeface="Calibri" panose="020F0502020204030204" pitchFamily="34" charset="0"/>
                  </a:rPr>
                  <a:t>or,</a:t>
                </a:r>
              </a:p>
              <a:p>
                <a:pPr marL="0" marR="0">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2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𝑙</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e>
                        </m:mr>
                        <m:mr>
                          <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2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𝑠</m:t>
                                </m:r>
                              </m:sub>
                            </m:sSub>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𝑙</m:t>
                                    </m:r>
                                  </m:den>
                                </m:f>
                              </m:e>
                            </m:d>
                          </m:e>
                        </m:mr>
                      </m:m>
                    </m:oMath>
                  </m:oMathPara>
                </a14:m>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C</a:t>
                </a:r>
                <a:r>
                  <a:rPr lang="en-US" sz="2200" dirty="0">
                    <a:effectLst/>
                    <a:latin typeface="Calibri" panose="020F0502020204030204" pitchFamily="34" charset="0"/>
                    <a:ea typeface="Calibri" panose="020F0502020204030204" pitchFamily="34" charset="0"/>
                    <a:cs typeface="Calibri" panose="020F0502020204030204" pitchFamily="34" charset="0"/>
                  </a:rPr>
                  <a:t>onsider a differential element of the feeder of length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𝑑𝑥</m:t>
                    </m:r>
                  </m:oMath>
                </a14:m>
                <a:r>
                  <a:rPr lang="en-US" sz="2200" dirty="0">
                    <a:effectLst/>
                    <a:latin typeface="Calibri" panose="020F0502020204030204" pitchFamily="34" charset="0"/>
                    <a:ea typeface="Calibri" panose="020F0502020204030204" pitchFamily="34" charset="0"/>
                    <a:cs typeface="Calibri" panose="020F0502020204030204" pitchFamily="34" charset="0"/>
                  </a:rPr>
                  <a:t> at a distance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2200" dirty="0">
                    <a:effectLst/>
                    <a:latin typeface="Calibri" panose="020F0502020204030204" pitchFamily="34" charset="0"/>
                    <a:ea typeface="Calibri" panose="020F0502020204030204" pitchFamily="34" charset="0"/>
                    <a:cs typeface="Calibri" panose="020F0502020204030204" pitchFamily="34" charset="0"/>
                  </a:rPr>
                  <a:t>. With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oMath>
                </a14:m>
                <a:r>
                  <a:rPr lang="en-US" sz="2200" dirty="0">
                    <a:effectLst/>
                    <a:latin typeface="Calibri" panose="020F0502020204030204" pitchFamily="34" charset="0"/>
                    <a:ea typeface="Calibri" panose="020F0502020204030204" pitchFamily="34" charset="0"/>
                    <a:cs typeface="Calibri" panose="020F0502020204030204" pitchFamily="34" charset="0"/>
                  </a:rPr>
                  <a:t> ohms/mile as impedance of the feeder, the differential voltage across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𝑑𝑥</m:t>
                    </m:r>
                  </m:oMath>
                </a14:m>
                <a:r>
                  <a:rPr lang="en-US" sz="2200" dirty="0">
                    <a:effectLst/>
                    <a:latin typeface="Calibri" panose="020F0502020204030204" pitchFamily="34" charset="0"/>
                    <a:ea typeface="Calibri" panose="020F0502020204030204" pitchFamily="34" charset="0"/>
                    <a:cs typeface="Calibri" panose="020F0502020204030204" pitchFamily="34" charset="0"/>
                  </a:rPr>
                  <a:t> is,</a:t>
                </a:r>
              </a:p>
              <a:p>
                <a:pPr marL="0" marR="0" algn="ctr">
                  <a:spcBef>
                    <a:spcPts val="0"/>
                  </a:spcBef>
                  <a:spcAft>
                    <a:spcPts val="1200"/>
                  </a:spcAft>
                </a:pPr>
                <a14:m>
                  <m:oMath xmlns:m="http://schemas.openxmlformats.org/officeDocument/2006/math">
                    <m:m>
                      <m:mPr>
                        <m:plcHide m:val="on"/>
                        <m:mcs>
                          <m:mc>
                            <m:mcPr>
                              <m:count m:val="2"/>
                              <m:mcJc m:val="center"/>
                            </m:mcPr>
                          </m:mc>
                        </m:mcs>
                        <m:ctrlPr>
                          <a:rPr lang="en-US" sz="2200" i="1" smtClean="0">
                            <a:effectLst/>
                            <a:latin typeface="Cambria Math" panose="02040503050406030204" pitchFamily="18" charset="0"/>
                            <a:ea typeface="Calibri" panose="020F0502020204030204" pitchFamily="34" charset="0"/>
                            <a:cs typeface="Times New Roman" panose="02020603050405020304" pitchFamily="18" charset="0"/>
                          </a:rPr>
                        </m:ctrlPr>
                      </m:mPr>
                      <m: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n-US" sz="2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2200" i="1">
                              <a:effectLst/>
                              <a:latin typeface="Cambria Math" panose="02040503050406030204" pitchFamily="18" charset="0"/>
                              <a:ea typeface="Calibri" panose="020F0502020204030204" pitchFamily="34" charset="0"/>
                              <a:cs typeface="Times New Roman" panose="02020603050405020304" pitchFamily="18" charset="0"/>
                            </a:rPr>
                            <m:t>𝑧𝑑𝑥</m:t>
                          </m:r>
                          <m:r>
                            <a:rPr lang="en-US" sz="2200" b="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latin typeface="Cambria Math" panose="02040503050406030204" pitchFamily="18" charset="0"/>
                                  <a:ea typeface="Calibri" panose="020F0502020204030204" pitchFamily="34" charset="0"/>
                                  <a:cs typeface="Times New Roman" panose="02020603050405020304" pitchFamily="18" charset="0"/>
                                </a:rPr>
                              </m:ctrlPr>
                            </m:sSubPr>
                            <m:e>
                              <m:r>
                                <a:rPr lang="en-US" sz="2200" i="1">
                                  <a:latin typeface="Cambria Math" panose="02040503050406030204" pitchFamily="18" charset="0"/>
                                  <a:ea typeface="Calibri" panose="020F0502020204030204" pitchFamily="34" charset="0"/>
                                  <a:cs typeface="Times New Roman" panose="02020603050405020304" pitchFamily="18" charset="0"/>
                                </a:rPr>
                                <m:t>𝐼</m:t>
                              </m:r>
                            </m:e>
                            <m:sub>
                              <m:r>
                                <a:rPr lang="en-US" sz="2200" i="1">
                                  <a:latin typeface="Cambria Math" panose="02040503050406030204" pitchFamily="18" charset="0"/>
                                  <a:ea typeface="Calibri" panose="020F0502020204030204" pitchFamily="34" charset="0"/>
                                  <a:cs typeface="Times New Roman" panose="02020603050405020304" pitchFamily="18" charset="0"/>
                                </a:rPr>
                                <m:t>𝑠</m:t>
                              </m:r>
                            </m:sub>
                          </m:sSub>
                          <m:d>
                            <m:dPr>
                              <m:ctrlPr>
                                <a:rPr lang="en-US" sz="2200" i="1">
                                  <a:latin typeface="Cambria Math" panose="02040503050406030204" pitchFamily="18" charset="0"/>
                                  <a:ea typeface="Calibri" panose="020F0502020204030204" pitchFamily="34" charset="0"/>
                                  <a:cs typeface="Times New Roman" panose="02020603050405020304" pitchFamily="18" charset="0"/>
                                </a:rPr>
                              </m:ctrlPr>
                            </m:dPr>
                            <m:e>
                              <m:r>
                                <a:rPr lang="en-US" sz="2200">
                                  <a:latin typeface="Cambria Math" panose="02040503050406030204" pitchFamily="18" charset="0"/>
                                  <a:ea typeface="Calibri" panose="020F0502020204030204" pitchFamily="34" charset="0"/>
                                  <a:cs typeface="Times New Roman" panose="02020603050405020304" pitchFamily="18" charset="0"/>
                                </a:rPr>
                                <m:t>1</m:t>
                              </m:r>
                              <m:r>
                                <a:rPr lang="en-US" sz="2200" i="1">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latin typeface="Cambria Math" panose="02040503050406030204" pitchFamily="18" charset="0"/>
                                      <a:ea typeface="Calibri" panose="020F0502020204030204" pitchFamily="34" charset="0"/>
                                      <a:cs typeface="Times New Roman" panose="02020603050405020304" pitchFamily="18" charset="0"/>
                                    </a:rPr>
                                  </m:ctrlPr>
                                </m:fPr>
                                <m:num>
                                  <m:r>
                                    <a:rPr lang="en-US" sz="2200" i="1">
                                      <a:latin typeface="Cambria Math" panose="02040503050406030204" pitchFamily="18" charset="0"/>
                                      <a:ea typeface="Calibri" panose="020F0502020204030204" pitchFamily="34" charset="0"/>
                                      <a:cs typeface="Times New Roman" panose="02020603050405020304" pitchFamily="18" charset="0"/>
                                    </a:rPr>
                                    <m:t>𝑥</m:t>
                                  </m:r>
                                </m:num>
                                <m:den>
                                  <m:r>
                                    <a:rPr lang="en-US" sz="2200" i="1">
                                      <a:latin typeface="Cambria Math" panose="02040503050406030204" pitchFamily="18" charset="0"/>
                                      <a:ea typeface="Calibri" panose="020F0502020204030204" pitchFamily="34" charset="0"/>
                                      <a:cs typeface="Times New Roman" panose="02020603050405020304" pitchFamily="18" charset="0"/>
                                    </a:rPr>
                                    <m:t>𝑙</m:t>
                                  </m:r>
                                </m:den>
                              </m:f>
                            </m:e>
                          </m:d>
                          <m:r>
                            <a:rPr lang="en-US" sz="2200" i="1">
                              <a:latin typeface="Cambria Math" panose="02040503050406030204" pitchFamily="18" charset="0"/>
                              <a:ea typeface="Calibri" panose="020F0502020204030204" pitchFamily="34" charset="0"/>
                              <a:cs typeface="Times New Roman" panose="02020603050405020304" pitchFamily="18" charset="0"/>
                            </a:rPr>
                            <m:t>𝑧𝑑𝑥</m:t>
                          </m:r>
                        </m:e>
                      </m:mr>
                      <m:mr>
                        <m:e/>
                        <m:e/>
                      </m:mr>
                    </m:m>
                  </m:oMath>
                </a14:m>
                <a:r>
                  <a:rPr lang="en-US" sz="2200" dirty="0">
                    <a:effectLst/>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04042" y="664643"/>
                <a:ext cx="8558983" cy="5671874"/>
              </a:xfrm>
              <a:prstGeom prst="rect">
                <a:avLst/>
              </a:prstGeom>
              <a:blipFill>
                <a:blip r:embed="rId2"/>
                <a:stretch>
                  <a:fillRect l="-926" t="-753" r="-926"/>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5656743E-F3AC-7CCC-1E32-B91AB0C104F8}"/>
              </a:ext>
            </a:extLst>
          </p:cNvPr>
          <p:cNvPicPr>
            <a:picLocks noChangeAspect="1"/>
          </p:cNvPicPr>
          <p:nvPr/>
        </p:nvPicPr>
        <p:blipFill>
          <a:blip r:embed="rId3"/>
          <a:stretch>
            <a:fillRect/>
          </a:stretch>
        </p:blipFill>
        <p:spPr>
          <a:xfrm>
            <a:off x="6514735" y="1480131"/>
            <a:ext cx="2225223" cy="2225223"/>
          </a:xfrm>
          <a:prstGeom prst="rect">
            <a:avLst/>
          </a:prstGeom>
        </p:spPr>
      </p:pic>
      <p:sp>
        <p:nvSpPr>
          <p:cNvPr id="16" name="TextBox 15">
            <a:extLst>
              <a:ext uri="{FF2B5EF4-FFF2-40B4-BE49-F238E27FC236}">
                <a16:creationId xmlns:a16="http://schemas.microsoft.com/office/drawing/2014/main" id="{7C37B586-76B9-B4D2-1F25-9046BB1365CB}"/>
              </a:ext>
            </a:extLst>
          </p:cNvPr>
          <p:cNvSpPr txBox="1"/>
          <p:nvPr/>
        </p:nvSpPr>
        <p:spPr>
          <a:xfrm>
            <a:off x="6166846" y="3651646"/>
            <a:ext cx="279617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(b): Current on the feeder</a:t>
            </a:r>
          </a:p>
        </p:txBody>
      </p:sp>
      <p:sp>
        <p:nvSpPr>
          <p:cNvPr id="3" name="Footer Placeholder 4">
            <a:extLst>
              <a:ext uri="{FF2B5EF4-FFF2-40B4-BE49-F238E27FC236}">
                <a16:creationId xmlns:a16="http://schemas.microsoft.com/office/drawing/2014/main" id="{D2C5A23E-263B-3D96-5A0E-A024CC7D197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911975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66</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04042" y="664643"/>
                <a:ext cx="8600258" cy="5362174"/>
              </a:xfrm>
              <a:prstGeom prst="rect">
                <a:avLst/>
              </a:prstGeom>
              <a:noFill/>
            </p:spPr>
            <p:txBody>
              <a:bodyPr wrap="square">
                <a:spAutoFit/>
              </a:bodyPr>
              <a:lstStyle/>
              <a:p>
                <a:pPr marL="285750" marR="0" indent="-285750">
                  <a:spcBef>
                    <a:spcPts val="0"/>
                  </a:spcBef>
                  <a:spcAft>
                    <a:spcPts val="12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Therefore, the voltage drop on the feeder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𝐷𝑙</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nary>
                              <m:naryPr>
                                <m:limLoc m:val="subSup"/>
                                <m:grow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a:effectLst/>
                                    <a:latin typeface="Cambria Math" panose="02040503050406030204" pitchFamily="18" charset="0"/>
                                    <a:ea typeface="Calibri" panose="020F0502020204030204" pitchFamily="34" charset="0"/>
                                    <a:cs typeface="Times New Roman" panose="02020603050405020304" pitchFamily="18" charset="0"/>
                                  </a:rPr>
                                  <m:t>0</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𝑙</m:t>
                                </m:r>
                              </m:sup>
                              <m:e>
                                <m:r>
                                  <a:rPr lang="en-US">
                                    <a:effectLst/>
                                    <a:latin typeface="Cambria Math" panose="02040503050406030204" pitchFamily="18" charset="0"/>
                                    <a:ea typeface="Calibri" panose="020F0502020204030204" pitchFamily="34" charset="0"/>
                                    <a:cs typeface="Times New Roman" panose="02020603050405020304" pitchFamily="18" charset="0"/>
                                  </a:rPr>
                                  <m:t> </m:t>
                                </m:r>
                              </m:e>
                            </m:nary>
                            <m:r>
                              <a:rPr lang="en-US">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Sub>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𝑙</m:t>
                                    </m:r>
                                  </m:den>
                                </m:f>
                              </m:e>
                            </m:d>
                            <m:r>
                              <a:rPr lang="en-US" i="1">
                                <a:effectLst/>
                                <a:latin typeface="Cambria Math" panose="02040503050406030204" pitchFamily="18" charset="0"/>
                                <a:ea typeface="Calibri" panose="020F0502020204030204" pitchFamily="34" charset="0"/>
                                <a:cs typeface="Times New Roman" panose="02020603050405020304" pitchFamily="18" charset="0"/>
                              </a:rPr>
                              <m:t>𝑧𝑑𝑥</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i="1">
                                    <a:latin typeface="Cambria Math" panose="02040503050406030204" pitchFamily="18" charset="0"/>
                                    <a:ea typeface="Calibri" panose="020F0502020204030204" pitchFamily="34" charset="0"/>
                                    <a:cs typeface="Times New Roman" panose="02020603050405020304" pitchFamily="18" charset="0"/>
                                  </a:rPr>
                                  <m:t>𝑠</m:t>
                                </m:r>
                              </m:sub>
                            </m:sSub>
                            <m:r>
                              <a:rPr lang="en-US" i="1">
                                <a:latin typeface="Cambria Math" panose="02040503050406030204" pitchFamily="18" charset="0"/>
                                <a:ea typeface="Calibri" panose="020F0502020204030204" pitchFamily="34" charset="0"/>
                                <a:cs typeface="Times New Roman" panose="02020603050405020304" pitchFamily="18" charset="0"/>
                              </a:rPr>
                              <m:t>𝑧𝑙</m:t>
                            </m:r>
                            <m:r>
                              <a:rPr lang="en-US" b="0" i="1" smtClean="0">
                                <a:latin typeface="Cambria Math" panose="02040503050406030204" pitchFamily="18" charset="0"/>
                                <a:ea typeface="Calibri" panose="020F0502020204030204" pitchFamily="34" charset="0"/>
                                <a:cs typeface="Times New Roman" panose="02020603050405020304" pitchFamily="18" charset="0"/>
                              </a:rPr>
                              <m:t>𝑉</m:t>
                            </m:r>
                          </m:e>
                        </m:mr>
                        <m:mr>
                          <m:e/>
                        </m:mr>
                      </m:m>
                    </m:oMath>
                  </m:oMathPara>
                </a14:m>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We can also compute losses on the feeder by considering differential power loss with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𝑟</m:t>
                    </m:r>
                  </m:oMath>
                </a14:m>
                <a:r>
                  <a:rPr lang="en-US" dirty="0">
                    <a:effectLst/>
                    <a:latin typeface="Calibri" panose="020F0502020204030204" pitchFamily="34" charset="0"/>
                    <a:ea typeface="Calibri" panose="020F0502020204030204" pitchFamily="34" charset="0"/>
                    <a:cs typeface="Calibri" panose="020F0502020204030204" pitchFamily="34" charset="0"/>
                  </a:rPr>
                  <a:t> ohms/mile as the resistance of the feeder.</a:t>
                </a:r>
              </a:p>
              <a:p>
                <a:pPr marL="0" marR="0">
                  <a:spcBef>
                    <a:spcPts val="0"/>
                  </a:spcBef>
                  <a:spcAft>
                    <a:spcPts val="6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e>
                            <m:r>
                              <a:rPr lang="en-US"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𝐿𝑆𝑥</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𝑥</m:t>
                                </m:r>
                              </m:sub>
                              <m:sup>
                                <m:r>
                                  <a:rPr lang="en-US">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i="1">
                                <a:effectLst/>
                                <a:latin typeface="Cambria Math" panose="02040503050406030204" pitchFamily="18" charset="0"/>
                                <a:ea typeface="Calibri" panose="020F0502020204030204" pitchFamily="34" charset="0"/>
                                <a:cs typeface="Times New Roman" panose="02020603050405020304" pitchFamily="18" charset="0"/>
                              </a:rPr>
                              <m:t>𝑟𝑑𝑥</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i="1">
                                    <a:latin typeface="Cambria Math" panose="02040503050406030204" pitchFamily="18" charset="0"/>
                                    <a:ea typeface="Calibri" panose="020F0502020204030204" pitchFamily="34" charset="0"/>
                                    <a:cs typeface="Times New Roman" panose="02020603050405020304" pitchFamily="18" charset="0"/>
                                  </a:rPr>
                                  <m:t>𝑠</m:t>
                                </m:r>
                              </m:sub>
                              <m:sup>
                                <m:r>
                                  <a:rPr lang="en-US">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𝑥</m:t>
                                        </m:r>
                                      </m:num>
                                      <m:den>
                                        <m:r>
                                          <a:rPr lang="en-US" i="1">
                                            <a:latin typeface="Cambria Math" panose="02040503050406030204" pitchFamily="18" charset="0"/>
                                            <a:ea typeface="Calibri" panose="020F0502020204030204" pitchFamily="34" charset="0"/>
                                            <a:cs typeface="Times New Roman" panose="02020603050405020304" pitchFamily="18" charset="0"/>
                                          </a:rPr>
                                          <m:t>𝑙</m:t>
                                        </m:r>
                                      </m:den>
                                    </m:f>
                                  </m:e>
                                </m:d>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𝑟𝑑𝑥</m:t>
                            </m:r>
                          </m:e>
                        </m:mr>
                        <m:mr>
                          <m:e/>
                          <m:e/>
                        </m:mr>
                      </m:m>
                    </m:oMath>
                  </m:oMathPara>
                </a14:m>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r>
                  <a:rPr lang="en-US" dirty="0">
                    <a:effectLst/>
                    <a:latin typeface="Calibri" panose="020F0502020204030204" pitchFamily="34" charset="0"/>
                    <a:ea typeface="Calibri" panose="020F0502020204030204" pitchFamily="34" charset="0"/>
                    <a:cs typeface="Calibri" panose="020F0502020204030204" pitchFamily="34" charset="0"/>
                  </a:rPr>
                  <a:t>Then, the power loss per phase is</a:t>
                </a:r>
              </a:p>
              <a:p>
                <a:pPr marL="0" marR="0">
                  <a:spcBef>
                    <a:spcPts val="0"/>
                  </a:spcBef>
                  <a:spcAft>
                    <a:spcPts val="0"/>
                  </a:spcAft>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𝐿𝑆</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nary>
                              <m:naryPr>
                                <m:limLoc m:val="subSup"/>
                                <m:grow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a:effectLst/>
                                    <a:latin typeface="Cambria Math" panose="02040503050406030204" pitchFamily="18" charset="0"/>
                                    <a:ea typeface="Calibri" panose="020F0502020204030204" pitchFamily="34" charset="0"/>
                                    <a:cs typeface="Times New Roman" panose="02020603050405020304" pitchFamily="18" charset="0"/>
                                  </a:rPr>
                                  <m:t>0</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𝑙</m:t>
                                </m:r>
                              </m:sup>
                              <m:e>
                                <m:r>
                                  <a:rPr lang="en-US">
                                    <a:effectLst/>
                                    <a:latin typeface="Cambria Math" panose="02040503050406030204" pitchFamily="18" charset="0"/>
                                    <a:ea typeface="Calibri" panose="020F0502020204030204" pitchFamily="34" charset="0"/>
                                    <a:cs typeface="Times New Roman" panose="02020603050405020304" pitchFamily="18" charset="0"/>
                                  </a:rPr>
                                  <m:t> </m:t>
                                </m:r>
                              </m:e>
                            </m:nary>
                            <m:r>
                              <a:rPr lang="en-US">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a:effectLst/>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𝑙</m:t>
                                        </m:r>
                                      </m:den>
                                    </m:f>
                                  </m:e>
                                </m:d>
                              </m:e>
                              <m:sup>
                                <m:r>
                                  <a:rPr lang="en-US">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𝑟𝑑𝑥</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3</m:t>
                                </m:r>
                              </m:den>
                            </m:f>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i="1">
                                    <a:latin typeface="Cambria Math" panose="02040503050406030204" pitchFamily="18" charset="0"/>
                                    <a:ea typeface="Calibri" panose="020F0502020204030204" pitchFamily="34" charset="0"/>
                                    <a:cs typeface="Times New Roman" panose="02020603050405020304" pitchFamily="18" charset="0"/>
                                  </a:rPr>
                                  <m:t>𝑠</m:t>
                                </m:r>
                              </m:sub>
                              <m:sup>
                                <m:r>
                                  <a:rPr lang="en-US">
                                    <a:latin typeface="Cambria Math" panose="02040503050406030204" pitchFamily="18" charset="0"/>
                                    <a:ea typeface="Calibri" panose="020F0502020204030204" pitchFamily="34" charset="0"/>
                                    <a:cs typeface="Times New Roman" panose="02020603050405020304" pitchFamily="18" charset="0"/>
                                  </a:rPr>
                                  <m:t>2</m:t>
                                </m:r>
                              </m:sup>
                            </m:sSubSup>
                            <m:r>
                              <a:rPr lang="en-US" i="1">
                                <a:latin typeface="Cambria Math" panose="02040503050406030204" pitchFamily="18" charset="0"/>
                                <a:ea typeface="Calibri" panose="020F0502020204030204" pitchFamily="34" charset="0"/>
                                <a:cs typeface="Times New Roman" panose="02020603050405020304" pitchFamily="18" charset="0"/>
                              </a:rPr>
                              <m:t>𝑟𝑙</m:t>
                            </m:r>
                          </m:e>
                        </m:mr>
                        <m:mr>
                          <m:e/>
                        </m:mr>
                      </m:m>
                    </m:oMath>
                  </m:oMathPara>
                </a14:m>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04042" y="664643"/>
                <a:ext cx="8600258" cy="5362174"/>
              </a:xfrm>
              <a:prstGeom prst="rect">
                <a:avLst/>
              </a:prstGeom>
              <a:blipFill>
                <a:blip r:embed="rId2"/>
                <a:stretch>
                  <a:fillRect l="-1063" t="-909" r="-1134"/>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7C71C643-5573-F4CB-A425-1A33876180A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20432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67</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04042" y="777871"/>
                <a:ext cx="8282758" cy="5368008"/>
              </a:xfrm>
              <a:prstGeom prst="rect">
                <a:avLst/>
              </a:prstGeom>
              <a:noFill/>
            </p:spPr>
            <p:txBody>
              <a:bodyPr wrap="square">
                <a:spAutoFit/>
              </a:bodyPr>
              <a:lstStyle/>
              <a:p>
                <a:pPr marL="285750" marR="0" indent="-285750">
                  <a:spcBef>
                    <a:spcPts val="0"/>
                  </a:spcBef>
                  <a:spcAft>
                    <a:spcPts val="1200"/>
                  </a:spcAft>
                  <a:buClr>
                    <a:srgbClr val="C00000"/>
                  </a:buCl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a:t>
                </a:r>
                <a:r>
                  <a:rPr lang="en-US" dirty="0">
                    <a:effectLst/>
                    <a:latin typeface="Calibri" panose="020F0502020204030204" pitchFamily="34" charset="0"/>
                    <a:ea typeface="Calibri" panose="020F0502020204030204" pitchFamily="34" charset="0"/>
                    <a:cs typeface="Calibri" panose="020F0502020204030204" pitchFamily="34" charset="0"/>
                  </a:rPr>
                  <a:t>he total power loss for the three phases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𝐿𝑆</m:t>
                          </m:r>
                          <m:r>
                            <a:rPr lang="en-US">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i="1">
                          <a:effectLst/>
                          <a:latin typeface="Cambria Math" panose="02040503050406030204" pitchFamily="18" charset="0"/>
                          <a:ea typeface="Calibri" panose="020F0502020204030204" pitchFamily="34" charset="0"/>
                          <a:cs typeface="Times New Roman" panose="02020603050405020304" pitchFamily="18" charset="0"/>
                        </a:rPr>
                        <m:t>𝑟𝑙</m:t>
                      </m:r>
                    </m:oMath>
                  </m:oMathPara>
                </a14:m>
                <a:endParaRPr lang="en-US"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The results shown above are useful for planning studies because while planning we do not have the system topology and actual load values available. All we have are projected values.</a:t>
                </a:r>
              </a:p>
              <a:p>
                <a:pPr marL="285750" marR="0" indent="-285750" algn="just">
                  <a:spcBef>
                    <a:spcPts val="0"/>
                  </a:spcBef>
                  <a:spcAft>
                    <a:spcPts val="120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These approximations are also useful in optimizing operating scenarios where precise calculations may slow down the process of obtaining the final solution. In those cases, approximation can be used to narrow the solution space, and precise calculations can be implemented on a smaller solution space, thus, speeding the overall computation in search for the optimal solution.</a:t>
                </a: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04042" y="777871"/>
                <a:ext cx="8282758" cy="5368008"/>
              </a:xfrm>
              <a:prstGeom prst="rect">
                <a:avLst/>
              </a:prstGeom>
              <a:blipFill>
                <a:blip r:embed="rId2"/>
                <a:stretch>
                  <a:fillRect l="-957" t="-909" r="-1177" b="-1705"/>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D4B3D2AB-7EB8-932E-7848-FDDE29B49540}"/>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009399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68</a:t>
            </a:fld>
            <a:endParaRPr lang="en-US" dirty="0"/>
          </a:p>
        </p:txBody>
      </p:sp>
      <p:sp>
        <p:nvSpPr>
          <p:cNvPr id="8" name="TextBox 7">
            <a:extLst>
              <a:ext uri="{FF2B5EF4-FFF2-40B4-BE49-F238E27FC236}">
                <a16:creationId xmlns:a16="http://schemas.microsoft.com/office/drawing/2014/main" id="{BBD101FD-E738-05B5-DBD7-C69C7EB5AA0A}"/>
              </a:ext>
            </a:extLst>
          </p:cNvPr>
          <p:cNvSpPr txBox="1"/>
          <p:nvPr/>
        </p:nvSpPr>
        <p:spPr>
          <a:xfrm>
            <a:off x="457202" y="699462"/>
            <a:ext cx="8369298" cy="461665"/>
          </a:xfrm>
          <a:prstGeom prst="rect">
            <a:avLst/>
          </a:prstGeom>
          <a:noFill/>
        </p:spPr>
        <p:txBody>
          <a:bodyPr wrap="square">
            <a:spAutoFit/>
          </a:bodyPr>
          <a:lstStyle/>
          <a:p>
            <a:pPr algn="just">
              <a:spcBef>
                <a:spcPts val="0"/>
              </a:spcBef>
              <a:spcAft>
                <a:spcPts val="1200"/>
              </a:spcAft>
              <a:buClr>
                <a:srgbClr val="C00000"/>
              </a:buClr>
            </a:pP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6.4 Voltage Drop on Radial Feeders Serving a Triangular Area</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57201" y="1068794"/>
                <a:ext cx="5186601" cy="5090432"/>
              </a:xfrm>
              <a:prstGeom prst="rect">
                <a:avLst/>
              </a:prstGeom>
              <a:noFill/>
            </p:spPr>
            <p:txBody>
              <a:bodyPr wrap="square">
                <a:spAutoFit/>
              </a:bodyPr>
              <a:lstStyle/>
              <a:p>
                <a:pPr marL="285750" marR="0" indent="-285750" algn="just">
                  <a:spcBef>
                    <a:spcPts val="0"/>
                  </a:spcBef>
                  <a:spcAft>
                    <a:spcPts val="0"/>
                  </a:spcAft>
                  <a:buClr>
                    <a:srgbClr val="C00000"/>
                  </a:buCl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This section, we consider a case  in which the service area of a feeder is triangular with load distributed uniformly in the service area.</a:t>
                </a:r>
              </a:p>
              <a:p>
                <a:pPr marL="285750" marR="0" indent="-285750" algn="just">
                  <a:spcBef>
                    <a:spcPts val="0"/>
                  </a:spcBef>
                  <a:spcAft>
                    <a:spcPts val="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Let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a:effectLst/>
                    <a:latin typeface="Calibri" panose="020F0502020204030204" pitchFamily="34" charset="0"/>
                    <a:ea typeface="Calibri" panose="020F0502020204030204" pitchFamily="34" charset="0"/>
                    <a:cs typeface="Calibri" panose="020F0502020204030204" pitchFamily="34" charset="0"/>
                  </a:rPr>
                  <a:t> be the current density in amperes per square mile. </a:t>
                </a:r>
              </a:p>
              <a:p>
                <a:pPr algn="ctr">
                  <a:spcBef>
                    <a:spcPts val="0"/>
                  </a:spcBef>
                  <a:spcAft>
                    <a:spcPts val="0"/>
                  </a:spcAft>
                  <a:buClr>
                    <a:srgbClr val="C00000"/>
                  </a:buClr>
                </a:pPr>
                <a14:m>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i="1">
                            <a:effectLst/>
                            <a:latin typeface="Cambria Math" panose="02040503050406030204" pitchFamily="18" charset="0"/>
                            <a:ea typeface="Calibri" panose="020F0502020204030204" pitchFamily="34" charset="0"/>
                            <a:cs typeface="Times New Roman" panose="02020603050405020304" pitchFamily="18" charset="0"/>
                          </a:rPr>
                          <m:t>𝑙h</m:t>
                        </m:r>
                      </m:den>
                    </m:f>
                  </m:oMath>
                </a14:m>
                <a:r>
                  <a:rPr lang="en-US" dirty="0">
                    <a:effectLst/>
                    <a:latin typeface="Calibri" panose="020F0502020204030204" pitchFamily="34" charset="0"/>
                    <a:ea typeface="Calibri" panose="020F0502020204030204" pitchFamily="34" charset="0"/>
                    <a:cs typeface="Calibri" panose="020F0502020204030204" pitchFamily="34" charset="0"/>
                  </a:rPr>
                  <a:t> </a:t>
                </a:r>
              </a:p>
              <a:p>
                <a:pPr marL="285750" marR="0" indent="-285750" algn="just">
                  <a:spcBef>
                    <a:spcPts val="0"/>
                  </a:spcBef>
                  <a:spcAft>
                    <a:spcPts val="0"/>
                  </a:spcAft>
                  <a:buClr>
                    <a:srgbClr val="C00000"/>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Next, we get an expression for current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oMath>
                </a14:m>
                <a:r>
                  <a:rPr lang="en-US" dirty="0">
                    <a:effectLst/>
                    <a:latin typeface="Calibri" panose="020F0502020204030204" pitchFamily="34" charset="0"/>
                    <a:ea typeface="Calibri" panose="020F0502020204030204" pitchFamily="34" charset="0"/>
                    <a:cs typeface="Calibri" panose="020F0502020204030204" pitchFamily="34" charset="0"/>
                  </a:rPr>
                  <a:t> at distance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dirty="0">
                    <a:effectLst/>
                    <a:latin typeface="Calibri" panose="020F0502020204030204" pitchFamily="34" charset="0"/>
                    <a:ea typeface="Calibri" panose="020F0502020204030204" pitchFamily="34" charset="0"/>
                    <a:cs typeface="Calibri" panose="020F0502020204030204" pitchFamily="34" charset="0"/>
                  </a:rPr>
                  <a:t>.</a:t>
                </a:r>
              </a:p>
              <a:p>
                <a:pPr marL="0" marR="0" algn="ctr">
                  <a:spcBef>
                    <a:spcPts val="0"/>
                  </a:spcBef>
                  <a:spcAft>
                    <a:spcPts val="0"/>
                  </a:spcAft>
                </a:pP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𝑎</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h</m:t>
                            </m:r>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Substituting the value of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a:effectLst/>
                    <a:latin typeface="Calibri" panose="020F0502020204030204" pitchFamily="34" charset="0"/>
                    <a:ea typeface="Calibri" panose="020F0502020204030204" pitchFamily="34" charset="0"/>
                    <a:cs typeface="Calibri" panose="020F0502020204030204" pitchFamily="34" charset="0"/>
                  </a:rPr>
                  <a:t> gives</a:t>
                </a:r>
              </a:p>
              <a:p>
                <a:pPr marL="0" marR="0" algn="ctr">
                  <a:spcBef>
                    <a:spcPts val="0"/>
                  </a:spcBef>
                  <a:spcAft>
                    <a:spcPts val="0"/>
                  </a:spcAft>
                </a:pP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Sub>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a:effectLst/>
                            <a:latin typeface="Cambria Math" panose="02040503050406030204" pitchFamily="18" charset="0"/>
                            <a:ea typeface="Calibri" panose="020F0502020204030204" pitchFamily="34" charset="0"/>
                            <a:cs typeface="Times New Roman" panose="02020603050405020304" pitchFamily="18" charset="0"/>
                          </a:rPr>
                          <m:t>2</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𝑙h</m:t>
                        </m:r>
                      </m:den>
                    </m:f>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h</m:t>
                            </m:r>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dirty="0">
                    <a:effectLst/>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57201" y="1068794"/>
                <a:ext cx="5186601" cy="5090432"/>
              </a:xfrm>
              <a:prstGeom prst="rect">
                <a:avLst/>
              </a:prstGeom>
              <a:blipFill>
                <a:blip r:embed="rId2"/>
                <a:stretch>
                  <a:fillRect l="-1763" t="-958" r="-176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760EF6E-EFDA-4F35-9E91-FC21A7686337}"/>
              </a:ext>
            </a:extLst>
          </p:cNvPr>
          <p:cNvPicPr>
            <a:picLocks noChangeAspect="1"/>
          </p:cNvPicPr>
          <p:nvPr/>
        </p:nvPicPr>
        <p:blipFill>
          <a:blip r:embed="rId3"/>
          <a:stretch>
            <a:fillRect/>
          </a:stretch>
        </p:blipFill>
        <p:spPr>
          <a:xfrm>
            <a:off x="5643802" y="2174097"/>
            <a:ext cx="3286206" cy="1775097"/>
          </a:xfrm>
          <a:prstGeom prst="rect">
            <a:avLst/>
          </a:prstGeom>
        </p:spPr>
      </p:pic>
      <p:sp>
        <p:nvSpPr>
          <p:cNvPr id="11" name="TextBox 10">
            <a:extLst>
              <a:ext uri="{FF2B5EF4-FFF2-40B4-BE49-F238E27FC236}">
                <a16:creationId xmlns:a16="http://schemas.microsoft.com/office/drawing/2014/main" id="{673A782B-7224-4B57-8807-0D21513FAFDA}"/>
              </a:ext>
            </a:extLst>
          </p:cNvPr>
          <p:cNvSpPr txBox="1"/>
          <p:nvPr/>
        </p:nvSpPr>
        <p:spPr>
          <a:xfrm>
            <a:off x="5890620" y="4200044"/>
            <a:ext cx="2796179"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Feeder serving a triangular area with fixed load density</a:t>
            </a:r>
          </a:p>
        </p:txBody>
      </p:sp>
      <p:sp>
        <p:nvSpPr>
          <p:cNvPr id="3" name="Footer Placeholder 4">
            <a:extLst>
              <a:ext uri="{FF2B5EF4-FFF2-40B4-BE49-F238E27FC236}">
                <a16:creationId xmlns:a16="http://schemas.microsoft.com/office/drawing/2014/main" id="{BEB8F99A-C293-BBCE-8D37-4ABE3423496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631708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69</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52679" y="777871"/>
                <a:ext cx="8348421" cy="4910127"/>
              </a:xfrm>
              <a:prstGeom prst="rect">
                <a:avLst/>
              </a:prstGeom>
              <a:noFill/>
            </p:spPr>
            <p:txBody>
              <a:bodyPr wrap="square">
                <a:spAutoFit/>
              </a:bodyPr>
              <a:lstStyle/>
              <a:p>
                <a:pPr marL="0" marR="0">
                  <a:spcBef>
                    <a:spcPts val="0"/>
                  </a:spcBef>
                  <a:spcAft>
                    <a:spcPts val="600"/>
                  </a:spcAft>
                </a:pPr>
                <a:r>
                  <a:rPr lang="en-US" sz="2500" dirty="0">
                    <a:effectLst/>
                    <a:latin typeface="Calibri" panose="020F0502020204030204" pitchFamily="34" charset="0"/>
                    <a:ea typeface="Calibri" panose="020F0502020204030204" pitchFamily="34" charset="0"/>
                    <a:cs typeface="Calibri" panose="020F0502020204030204" pitchFamily="34" charset="0"/>
                  </a:rPr>
                  <a:t>Note that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h</m:t>
                            </m:r>
                          </m:e>
                          <m:sup>
                            <m:r>
                              <a:rPr lang="en-US" sz="2500"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2500" i="1">
                            <a:effectLst/>
                            <a:latin typeface="Cambria Math" panose="02040503050406030204" pitchFamily="18" charset="0"/>
                            <a:ea typeface="Calibri" panose="020F0502020204030204" pitchFamily="34" charset="0"/>
                            <a:cs typeface="Times New Roman" panose="02020603050405020304" pitchFamily="18" charset="0"/>
                          </a:rPr>
                          <m:t>h</m:t>
                        </m:r>
                      </m:den>
                    </m:f>
                    <m:r>
                      <a:rPr lang="en-US" sz="25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500" i="1">
                            <a:effectLst/>
                            <a:latin typeface="Cambria Math" panose="02040503050406030204" pitchFamily="18" charset="0"/>
                            <a:ea typeface="Calibri" panose="020F0502020204030204" pitchFamily="34" charset="0"/>
                            <a:cs typeface="Times New Roman" panose="02020603050405020304" pitchFamily="18" charset="0"/>
                          </a:rPr>
                          <m:t>𝑙</m:t>
                        </m:r>
                      </m:den>
                    </m:f>
                  </m:oMath>
                </a14:m>
                <a:r>
                  <a:rPr lang="en-US" sz="2500" dirty="0">
                    <a:effectLst/>
                    <a:latin typeface="Calibri" panose="020F0502020204030204" pitchFamily="34" charset="0"/>
                    <a:ea typeface="Calibri" panose="020F0502020204030204" pitchFamily="34" charset="0"/>
                    <a:cs typeface="Calibri" panose="020F0502020204030204" pitchFamily="34" charset="0"/>
                  </a:rPr>
                  <a:t>. Substituting this ,</a:t>
                </a:r>
              </a:p>
              <a:p>
                <a:pPr marL="0" marR="0" algn="ctr">
                  <a:spcBef>
                    <a:spcPts val="0"/>
                  </a:spcBef>
                  <a:spcAft>
                    <a:spcPts val="600"/>
                  </a:spcAft>
                </a:pP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2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𝑠</m:t>
                        </m:r>
                      </m:sub>
                    </m:sSub>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500">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𝑙</m:t>
                            </m:r>
                          </m:e>
                          <m:sup>
                            <m:r>
                              <a:rPr lang="en-US" sz="2500">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500" dirty="0">
                    <a:effectLst/>
                    <a:latin typeface="Calibri" panose="020F0502020204030204" pitchFamily="34" charset="0"/>
                    <a:ea typeface="Calibri" panose="020F0502020204030204" pitchFamily="34" charset="0"/>
                    <a:cs typeface="Calibri" panose="020F0502020204030204" pitchFamily="34" charset="0"/>
                  </a:rPr>
                  <a:t> </a:t>
                </a:r>
              </a:p>
              <a:p>
                <a:pPr marL="285750" marR="0" indent="-285750">
                  <a:spcBef>
                    <a:spcPts val="0"/>
                  </a:spcBef>
                  <a:spcAft>
                    <a:spcPts val="600"/>
                  </a:spcAft>
                  <a:buClr>
                    <a:srgbClr val="C00000"/>
                  </a:buClr>
                  <a:buFont typeface="Arial" panose="020B0604020202020204" pitchFamily="34" charset="0"/>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Again, consider a differential element </a:t>
                </a:r>
                <a14:m>
                  <m:oMath xmlns:m="http://schemas.openxmlformats.org/officeDocument/2006/math">
                    <m:r>
                      <a:rPr lang="en-US" sz="2500" i="1">
                        <a:effectLst/>
                        <a:latin typeface="Cambria Math" panose="02040503050406030204" pitchFamily="18" charset="0"/>
                        <a:ea typeface="Calibri" panose="020F0502020204030204" pitchFamily="34" charset="0"/>
                        <a:cs typeface="Times New Roman" panose="02020603050405020304" pitchFamily="18" charset="0"/>
                      </a:rPr>
                      <m:t>𝑑𝑥</m:t>
                    </m:r>
                  </m:oMath>
                </a14:m>
                <a:r>
                  <a:rPr lang="en-US" sz="2500" dirty="0">
                    <a:effectLst/>
                    <a:latin typeface="Calibri" panose="020F0502020204030204" pitchFamily="34" charset="0"/>
                    <a:ea typeface="Calibri" panose="020F0502020204030204" pitchFamily="34" charset="0"/>
                    <a:cs typeface="Calibri" panose="020F0502020204030204" pitchFamily="34" charset="0"/>
                  </a:rPr>
                  <a:t> and write an expression for the differential voltage drop</a:t>
                </a:r>
              </a:p>
              <a:p>
                <a:pPr marL="0" marR="0" algn="ctr">
                  <a:spcBef>
                    <a:spcPts val="0"/>
                  </a:spcBef>
                  <a:spcAft>
                    <a:spcPts val="600"/>
                  </a:spcAft>
                </a:pPr>
                <a14:m>
                  <m:oMath xmlns:m="http://schemas.openxmlformats.org/officeDocument/2006/math">
                    <m:r>
                      <a:rPr lang="en-US" sz="25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n-US" sz="25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2500" i="1">
                        <a:effectLst/>
                        <a:latin typeface="Cambria Math" panose="02040503050406030204" pitchFamily="18" charset="0"/>
                        <a:ea typeface="Calibri" panose="020F0502020204030204" pitchFamily="34" charset="0"/>
                        <a:cs typeface="Times New Roman" panose="02020603050405020304" pitchFamily="18" charset="0"/>
                      </a:rPr>
                      <m:t>𝑧𝑑𝑥</m:t>
                    </m:r>
                  </m:oMath>
                </a14:m>
                <a:r>
                  <a:rPr lang="en-US" sz="2500" dirty="0">
                    <a:effectLst/>
                    <a:latin typeface="Calibri" panose="020F0502020204030204" pitchFamily="34" charset="0"/>
                    <a:ea typeface="Calibri" panose="020F0502020204030204" pitchFamily="34" charset="0"/>
                    <a:cs typeface="Calibri" panose="020F0502020204030204" pitchFamily="34" charset="0"/>
                  </a:rPr>
                  <a:t> </a:t>
                </a:r>
              </a:p>
              <a:p>
                <a:pPr marL="285750" marR="0" indent="-285750">
                  <a:spcBef>
                    <a:spcPts val="0"/>
                  </a:spcBef>
                  <a:spcAft>
                    <a:spcPts val="600"/>
                  </a:spcAft>
                  <a:buClr>
                    <a:srgbClr val="C00000"/>
                  </a:buClr>
                  <a:buFont typeface="Arial" panose="020B0604020202020204" pitchFamily="34" charset="0"/>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Further, the voltage drop across the feeder is</a:t>
                </a:r>
              </a:p>
              <a:p>
                <a:pPr marL="0" marR="0" algn="ctr">
                  <a:spcBef>
                    <a:spcPts val="0"/>
                  </a:spcBef>
                  <a:spcAft>
                    <a:spcPts val="600"/>
                  </a:spcAft>
                </a:pP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𝐷𝑙</m:t>
                        </m:r>
                      </m:sub>
                    </m:sSub>
                    <m:r>
                      <a:rPr lang="en-US" sz="2500">
                        <a:effectLst/>
                        <a:latin typeface="Cambria Math" panose="02040503050406030204" pitchFamily="18" charset="0"/>
                        <a:ea typeface="Calibri" panose="020F0502020204030204" pitchFamily="34" charset="0"/>
                        <a:cs typeface="Times New Roman" panose="02020603050405020304" pitchFamily="18" charset="0"/>
                      </a:rPr>
                      <m:t>=</m:t>
                    </m:r>
                    <m:nary>
                      <m:naryPr>
                        <m:limLoc m:val="subSup"/>
                        <m:grow m:val="on"/>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500">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500" i="1">
                            <a:effectLst/>
                            <a:latin typeface="Cambria Math" panose="02040503050406030204" pitchFamily="18" charset="0"/>
                            <a:ea typeface="Calibri" panose="020F0502020204030204" pitchFamily="34" charset="0"/>
                            <a:cs typeface="Times New Roman" panose="02020603050405020304" pitchFamily="18" charset="0"/>
                          </a:rPr>
                          <m:t>𝑙</m:t>
                        </m:r>
                      </m:sup>
                      <m:e>
                        <m:r>
                          <a:rPr lang="en-US" sz="2500">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𝑠</m:t>
                        </m:r>
                      </m:sub>
                    </m:sSub>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500">
                            <a:effectLst/>
                            <a:latin typeface="Cambria Math" panose="02040503050406030204" pitchFamily="18" charset="0"/>
                            <a:ea typeface="Calibri" panose="020F0502020204030204" pitchFamily="34" charset="0"/>
                            <a:cs typeface="Times New Roman" panose="02020603050405020304" pitchFamily="18" charset="0"/>
                          </a:rPr>
                          <m:t>1</m:t>
                        </m:r>
                        <m:r>
                          <a:rPr lang="en-US"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500">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𝑙</m:t>
                                </m:r>
                              </m:e>
                              <m:sup>
                                <m:r>
                                  <a:rPr lang="en-US" sz="2500">
                                    <a:effectLst/>
                                    <a:latin typeface="Cambria Math" panose="02040503050406030204" pitchFamily="18" charset="0"/>
                                    <a:ea typeface="Calibri" panose="020F0502020204030204" pitchFamily="34" charset="0"/>
                                    <a:cs typeface="Times New Roman" panose="02020603050405020304" pitchFamily="18" charset="0"/>
                                  </a:rPr>
                                  <m:t>2</m:t>
                                </m:r>
                              </m:sup>
                            </m:sSup>
                          </m:den>
                        </m:f>
                      </m:e>
                    </m:d>
                    <m:r>
                      <a:rPr lang="en-US" sz="2500" i="1">
                        <a:effectLst/>
                        <a:latin typeface="Cambria Math" panose="02040503050406030204" pitchFamily="18" charset="0"/>
                        <a:ea typeface="Calibri" panose="020F0502020204030204" pitchFamily="34" charset="0"/>
                        <a:cs typeface="Times New Roman" panose="02020603050405020304" pitchFamily="18" charset="0"/>
                      </a:rPr>
                      <m:t>𝑧𝑑𝑥</m:t>
                    </m:r>
                  </m:oMath>
                </a14:m>
                <a:r>
                  <a:rPr lang="en-US" sz="25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600"/>
                  </a:spcAft>
                </a:pPr>
                <a:r>
                  <a:rPr lang="en-US" sz="2500" dirty="0">
                    <a:effectLst/>
                    <a:latin typeface="Calibri" panose="020F0502020204030204" pitchFamily="34" charset="0"/>
                    <a:ea typeface="Calibri" panose="020F0502020204030204" pitchFamily="34" charset="0"/>
                    <a:cs typeface="Calibri" panose="020F0502020204030204" pitchFamily="34" charset="0"/>
                  </a:rPr>
                  <a:t>or</a:t>
                </a:r>
              </a:p>
              <a:p>
                <a:pPr marL="0" marR="0" algn="ctr">
                  <a:spcBef>
                    <a:spcPts val="0"/>
                  </a:spcBef>
                  <a:spcAft>
                    <a:spcPts val="600"/>
                  </a:spcAft>
                </a:pP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𝐷𝑙</m:t>
                        </m:r>
                      </m:sub>
                    </m:sSub>
                    <m:r>
                      <a:rPr lang="en-US" sz="25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5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500">
                            <a:effectLst/>
                            <a:latin typeface="Cambria Math" panose="02040503050406030204" pitchFamily="18" charset="0"/>
                            <a:ea typeface="Calibri" panose="020F0502020204030204" pitchFamily="34" charset="0"/>
                            <a:cs typeface="Times New Roman" panose="02020603050405020304" pitchFamily="18" charset="0"/>
                          </a:rPr>
                          <m:t>3</m:t>
                        </m:r>
                      </m:den>
                    </m:f>
                    <m:sSub>
                      <m:sSub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2500" i="1">
                        <a:effectLst/>
                        <a:latin typeface="Cambria Math" panose="02040503050406030204" pitchFamily="18" charset="0"/>
                        <a:ea typeface="Calibri" panose="020F0502020204030204" pitchFamily="34" charset="0"/>
                        <a:cs typeface="Times New Roman" panose="02020603050405020304" pitchFamily="18" charset="0"/>
                      </a:rPr>
                      <m:t>𝑧𝑙</m:t>
                    </m:r>
                  </m:oMath>
                </a14:m>
                <a:r>
                  <a:rPr lang="en-US" sz="2500" dirty="0">
                    <a:effectLst/>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52679" y="777871"/>
                <a:ext cx="8348421" cy="4910127"/>
              </a:xfrm>
              <a:prstGeom prst="rect">
                <a:avLst/>
              </a:prstGeom>
              <a:blipFill>
                <a:blip r:embed="rId2"/>
                <a:stretch>
                  <a:fillRect l="-1168"/>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E05B9FC3-9BE1-288E-3D1C-4A9D38939C6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5872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4997F979-F02D-4C1B-ABC2-2803650892E8}"/>
              </a:ext>
            </a:extLst>
          </p:cNvPr>
          <p:cNvSpPr>
            <a:spLocks noGrp="1"/>
          </p:cNvSpPr>
          <p:nvPr>
            <p:ph type="title"/>
          </p:nvPr>
        </p:nvSpPr>
        <p:spPr>
          <a:xfrm>
            <a:off x="457200" y="431513"/>
            <a:ext cx="6356227" cy="584775"/>
          </a:xfrm>
          <a:prstGeom prst="rect">
            <a:avLst/>
          </a:prstGeom>
        </p:spPr>
        <p:txBody>
          <a:bodyPr wrap="none">
            <a:spAutoFit/>
          </a:bodyPr>
          <a:lstStyle/>
          <a:p>
            <a:r>
              <a:rPr lang="en-US" sz="3200" dirty="0"/>
              <a:t>Approximate Line Segment Model</a:t>
            </a:r>
          </a:p>
        </p:txBody>
      </p:sp>
      <p:sp>
        <p:nvSpPr>
          <p:cNvPr id="7" name="Rectangle 1">
            <a:extLst>
              <a:ext uri="{FF2B5EF4-FFF2-40B4-BE49-F238E27FC236}">
                <a16:creationId xmlns:a16="http://schemas.microsoft.com/office/drawing/2014/main" id="{351B0812-0F55-4EE6-80D4-A6C5C85154AB}"/>
              </a:ext>
            </a:extLst>
          </p:cNvPr>
          <p:cNvSpPr/>
          <p:nvPr/>
        </p:nvSpPr>
        <p:spPr>
          <a:xfrm>
            <a:off x="38100" y="1143000"/>
            <a:ext cx="9067800" cy="1323439"/>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The approximate line model can be developed by applying the “reverse impedance transformation” from symmetrical component theory.</a:t>
            </a:r>
          </a:p>
          <a:p>
            <a:pPr marL="342900" indent="-342900" algn="just">
              <a:buFont typeface="Arial" panose="020B0604020202020204" pitchFamily="34" charset="0"/>
              <a:buChar char="•"/>
            </a:pPr>
            <a:r>
              <a:rPr lang="en-US" sz="2000" dirty="0">
                <a:solidFill>
                  <a:srgbClr val="000000"/>
                </a:solidFill>
              </a:rPr>
              <a:t>Using the known positive and zero sequence impedances, the “sequence impedance matrix” is given by (See Chapter 4, </a:t>
            </a:r>
            <a:r>
              <a:rPr lang="en-US" sz="2000" dirty="0" err="1">
                <a:solidFill>
                  <a:srgbClr val="000000"/>
                </a:solidFill>
              </a:rPr>
              <a:t>Kersting</a:t>
            </a:r>
            <a:r>
              <a:rPr lang="en-US" sz="2000" dirty="0">
                <a:solidFill>
                  <a:srgbClr val="000000"/>
                </a:solidFill>
              </a:rPr>
              <a:t>)</a:t>
            </a:r>
          </a:p>
        </p:txBody>
      </p:sp>
      <mc:AlternateContent xmlns:mc="http://schemas.openxmlformats.org/markup-compatibility/2006" xmlns:a14="http://schemas.microsoft.com/office/drawing/2010/main">
        <mc:Choice Requires="a14">
          <p:sp>
            <p:nvSpPr>
              <p:cNvPr id="8" name="Rectangle 5">
                <a:extLst>
                  <a:ext uri="{FF2B5EF4-FFF2-40B4-BE49-F238E27FC236}">
                    <a16:creationId xmlns:a16="http://schemas.microsoft.com/office/drawing/2014/main" id="{C8608690-EC88-4A7A-A325-16810BF3928C}"/>
                  </a:ext>
                </a:extLst>
              </p:cNvPr>
              <p:cNvSpPr/>
              <p:nvPr/>
            </p:nvSpPr>
            <p:spPr>
              <a:xfrm>
                <a:off x="2209800" y="2461368"/>
                <a:ext cx="4572000" cy="107054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𝑠𝑒𝑞</m:t>
                          </m:r>
                        </m:sub>
                      </m:sSub>
                      <m:r>
                        <a:rPr lang="en-US" sz="2000" i="1" smtClean="0">
                          <a:latin typeface="Cambria Math" panose="02040503050406030204" pitchFamily="18" charset="0"/>
                        </a:rPr>
                        <m:t>]</m:t>
                      </m:r>
                      <m:r>
                        <a:rPr lang="en-US" sz="2000" i="1">
                          <a:latin typeface="Cambria Math" panose="02040503050406030204" pitchFamily="18" charset="0"/>
                        </a:rPr>
                        <m:t>=</m:t>
                      </m:r>
                      <m:r>
                        <a:rPr lang="en-US" sz="2000" i="1" smtClean="0">
                          <a:latin typeface="Cambria Math" panose="02040503050406030204" pitchFamily="18" charset="0"/>
                        </a:rPr>
                        <m:t> </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m:t>
                                    </m:r>
                                  </m:sub>
                                </m:sSub>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m:t>
                                    </m:r>
                                  </m:sub>
                                </m:sSub>
                              </m:e>
                            </m:mr>
                          </m:m>
                        </m:e>
                      </m:d>
                    </m:oMath>
                  </m:oMathPara>
                </a14:m>
                <a:endParaRPr lang="en-US" sz="2000" dirty="0"/>
              </a:p>
            </p:txBody>
          </p:sp>
        </mc:Choice>
        <mc:Fallback xmlns="">
          <p:sp>
            <p:nvSpPr>
              <p:cNvPr id="8" name="Rectangle 5">
                <a:extLst>
                  <a:ext uri="{FF2B5EF4-FFF2-40B4-BE49-F238E27FC236}">
                    <a16:creationId xmlns:a16="http://schemas.microsoft.com/office/drawing/2014/main" id="{C8608690-EC88-4A7A-A325-16810BF3928C}"/>
                  </a:ext>
                </a:extLst>
              </p:cNvPr>
              <p:cNvSpPr>
                <a:spLocks noRot="1" noChangeAspect="1" noMove="1" noResize="1" noEditPoints="1" noAdjustHandles="1" noChangeArrowheads="1" noChangeShapeType="1" noTextEdit="1"/>
              </p:cNvSpPr>
              <p:nvPr/>
            </p:nvSpPr>
            <p:spPr>
              <a:xfrm>
                <a:off x="2209800" y="2461368"/>
                <a:ext cx="4572000" cy="1070549"/>
              </a:xfrm>
              <a:prstGeom prst="rect">
                <a:avLst/>
              </a:prstGeom>
              <a:blipFill>
                <a:blip r:embed="rId2"/>
                <a:stretch>
                  <a:fillRect/>
                </a:stretch>
              </a:blipFill>
            </p:spPr>
            <p:txBody>
              <a:bodyPr/>
              <a:lstStyle/>
              <a:p>
                <a:r>
                  <a:rPr lang="en-US">
                    <a:noFill/>
                  </a:rPr>
                  <a:t> </a:t>
                </a:r>
              </a:p>
            </p:txBody>
          </p:sp>
        </mc:Fallback>
      </mc:AlternateContent>
      <p:sp>
        <p:nvSpPr>
          <p:cNvPr id="9" name="TextBox 18">
            <a:extLst>
              <a:ext uri="{FF2B5EF4-FFF2-40B4-BE49-F238E27FC236}">
                <a16:creationId xmlns:a16="http://schemas.microsoft.com/office/drawing/2014/main" id="{442748D6-1CD8-40C2-962B-CF31BAD9A268}"/>
              </a:ext>
            </a:extLst>
          </p:cNvPr>
          <p:cNvSpPr txBox="1"/>
          <p:nvPr/>
        </p:nvSpPr>
        <p:spPr>
          <a:xfrm>
            <a:off x="7949715" y="2811976"/>
            <a:ext cx="559769" cy="369332"/>
          </a:xfrm>
          <a:prstGeom prst="rect">
            <a:avLst/>
          </a:prstGeom>
          <a:noFill/>
        </p:spPr>
        <p:txBody>
          <a:bodyPr wrap="none" rtlCol="0">
            <a:spAutoFit/>
          </a:bodyPr>
          <a:lstStyle/>
          <a:p>
            <a:r>
              <a:rPr lang="en-US" dirty="0"/>
              <a:t>(47)</a:t>
            </a:r>
          </a:p>
        </p:txBody>
      </p:sp>
      <p:sp>
        <p:nvSpPr>
          <p:cNvPr id="10" name="Rectangle 7">
            <a:extLst>
              <a:ext uri="{FF2B5EF4-FFF2-40B4-BE49-F238E27FC236}">
                <a16:creationId xmlns:a16="http://schemas.microsoft.com/office/drawing/2014/main" id="{AF78E77A-6C3D-4970-839D-F0BE5D184715}"/>
              </a:ext>
            </a:extLst>
          </p:cNvPr>
          <p:cNvSpPr/>
          <p:nvPr/>
        </p:nvSpPr>
        <p:spPr>
          <a:xfrm>
            <a:off x="61748" y="3429000"/>
            <a:ext cx="9020503" cy="1323439"/>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FF0000"/>
                </a:solidFill>
              </a:rPr>
              <a:t>Note that this assumption means lines are assumed to be transposed</a:t>
            </a:r>
            <a:r>
              <a:rPr lang="en-US" sz="2000" dirty="0">
                <a:solidFill>
                  <a:srgbClr val="000000"/>
                </a:solidFill>
              </a:rPr>
              <a:t>, that is why this model is called “approximate” model.</a:t>
            </a:r>
          </a:p>
          <a:p>
            <a:pPr marL="342900" indent="-342900">
              <a:buFont typeface="Arial" panose="020B0604020202020204" pitchFamily="34" charset="0"/>
              <a:buChar char="•"/>
            </a:pPr>
            <a:r>
              <a:rPr lang="en-US" sz="2000" dirty="0">
                <a:solidFill>
                  <a:srgbClr val="000000"/>
                </a:solidFill>
              </a:rPr>
              <a:t>The “reverse impedance transformation” results in the following approximate phase impedance matrix:</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9">
                <a:extLst>
                  <a:ext uri="{FF2B5EF4-FFF2-40B4-BE49-F238E27FC236}">
                    <a16:creationId xmlns:a16="http://schemas.microsoft.com/office/drawing/2014/main" id="{46BD8863-A5F6-4752-82D4-A2809CD37169}"/>
                  </a:ext>
                </a:extLst>
              </p:cNvPr>
              <p:cNvSpPr/>
              <p:nvPr/>
            </p:nvSpPr>
            <p:spPr>
              <a:xfrm>
                <a:off x="3257817" y="4592323"/>
                <a:ext cx="3709413" cy="423770"/>
              </a:xfrm>
              <a:prstGeom prst="rect">
                <a:avLst/>
              </a:prstGeom>
            </p:spPr>
            <p:txBody>
              <a:bodyPr wrap="none">
                <a:spAutoFit/>
              </a:bodyPr>
              <a:lstStyle/>
              <a:p>
                <a14:m>
                  <m:oMath xmlns:m="http://schemas.openxmlformats.org/officeDocument/2006/math">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𝑎𝑝𝑝𝑟𝑜𝑥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𝑠𝑒𝑞</m:t>
                        </m:r>
                      </m:sub>
                    </m:sSub>
                    <m:r>
                      <a:rPr lang="en-US" sz="2000" i="1">
                        <a:latin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i="1">
                            <a:latin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−1</m:t>
                        </m:r>
                      </m:sup>
                    </m:sSup>
                  </m:oMath>
                </a14:m>
                <a:endParaRPr lang="en-US" sz="2000" dirty="0"/>
              </a:p>
            </p:txBody>
          </p:sp>
        </mc:Choice>
        <mc:Fallback xmlns="">
          <p:sp>
            <p:nvSpPr>
              <p:cNvPr id="11" name="Rectangle 9">
                <a:extLst>
                  <a:ext uri="{FF2B5EF4-FFF2-40B4-BE49-F238E27FC236}">
                    <a16:creationId xmlns:a16="http://schemas.microsoft.com/office/drawing/2014/main" id="{46BD8863-A5F6-4752-82D4-A2809CD37169}"/>
                  </a:ext>
                </a:extLst>
              </p:cNvPr>
              <p:cNvSpPr>
                <a:spLocks noRot="1" noChangeAspect="1" noMove="1" noResize="1" noEditPoints="1" noAdjustHandles="1" noChangeArrowheads="1" noChangeShapeType="1" noTextEdit="1"/>
              </p:cNvSpPr>
              <p:nvPr/>
            </p:nvSpPr>
            <p:spPr>
              <a:xfrm>
                <a:off x="3257817" y="4592323"/>
                <a:ext cx="3709413" cy="423770"/>
              </a:xfrm>
              <a:prstGeom prst="rect">
                <a:avLst/>
              </a:prstGeom>
              <a:blipFill>
                <a:blip r:embed="rId3"/>
                <a:stretch>
                  <a:fillRect l="-82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0">
                <a:extLst>
                  <a:ext uri="{FF2B5EF4-FFF2-40B4-BE49-F238E27FC236}">
                    <a16:creationId xmlns:a16="http://schemas.microsoft.com/office/drawing/2014/main" id="{2493EF2E-1CC2-42C3-961F-67D06566839F}"/>
                  </a:ext>
                </a:extLst>
              </p:cNvPr>
              <p:cNvSpPr/>
              <p:nvPr/>
            </p:nvSpPr>
            <p:spPr>
              <a:xfrm>
                <a:off x="1662151" y="5016093"/>
                <a:ext cx="5957849"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𝑎𝑝𝑝𝑟𝑜𝑥</m:t>
                          </m:r>
                        </m:sub>
                      </m:sSub>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1</m:t>
                          </m:r>
                        </m:num>
                        <m:den>
                          <m:r>
                            <a:rPr lang="en-US" sz="2000" b="0" i="1" smtClean="0">
                              <a:solidFill>
                                <a:schemeClr val="tx1"/>
                              </a:solidFill>
                              <a:latin typeface="Cambria Math" panose="02040503050406030204" pitchFamily="18" charset="0"/>
                            </a:rPr>
                            <m:t>3</m:t>
                          </m:r>
                        </m:den>
                      </m:f>
                      <m:r>
                        <a:rPr lang="en-US" sz="2000" i="1">
                          <a:solidFill>
                            <a:schemeClr val="tx1"/>
                          </a:solidFill>
                          <a:latin typeface="Cambria Math" panose="02040503050406030204" pitchFamily="18" charset="0"/>
                          <a:ea typeface="Cambria Math" panose="02040503050406030204" pitchFamily="18" charset="0"/>
                        </a:rPr>
                        <m:t>∙</m:t>
                      </m:r>
                      <m:d>
                        <m:dPr>
                          <m:begChr m:val="["/>
                          <m:endChr m:val="]"/>
                          <m:ctrlPr>
                            <a:rPr lang="en-US" sz="2000" i="1">
                              <a:solidFill>
                                <a:schemeClr val="tx1"/>
                              </a:solidFill>
                              <a:latin typeface="Cambria Math" panose="02040503050406030204" pitchFamily="18" charset="0"/>
                            </a:rPr>
                          </m:ctrlPr>
                        </m:dPr>
                        <m:e>
                          <m:m>
                            <m:mPr>
                              <m:plcHide m:val="on"/>
                              <m:mcs>
                                <m:mc>
                                  <m:mcPr>
                                    <m:count m:val="3"/>
                                    <m:mcJc m:val="center"/>
                                  </m:mcPr>
                                </m:mc>
                              </m:mcs>
                              <m:ctrlPr>
                                <a:rPr lang="en-US" sz="2000" i="1">
                                  <a:solidFill>
                                    <a:schemeClr val="tx1"/>
                                  </a:solidFill>
                                  <a:latin typeface="Cambria Math" panose="02040503050406030204" pitchFamily="18" charset="0"/>
                                </a:rPr>
                              </m:ctrlPr>
                            </m:mPr>
                            <m:mr>
                              <m:e>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m:t>
                                    </m:r>
                                  </m:sub>
                                </m:sSub>
                                <m:r>
                                  <a:rPr lang="en-US" sz="2000" b="0" i="1"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e>
                            </m:mr>
                          </m:m>
                        </m:e>
                      </m:d>
                    </m:oMath>
                  </m:oMathPara>
                </a14:m>
                <a:endParaRPr lang="en-US" sz="2000" dirty="0"/>
              </a:p>
            </p:txBody>
          </p:sp>
        </mc:Choice>
        <mc:Fallback xmlns="">
          <p:sp>
            <p:nvSpPr>
              <p:cNvPr id="12" name="Rectangle 10">
                <a:extLst>
                  <a:ext uri="{FF2B5EF4-FFF2-40B4-BE49-F238E27FC236}">
                    <a16:creationId xmlns:a16="http://schemas.microsoft.com/office/drawing/2014/main" id="{2493EF2E-1CC2-42C3-961F-67D06566839F}"/>
                  </a:ext>
                </a:extLst>
              </p:cNvPr>
              <p:cNvSpPr>
                <a:spLocks noRot="1" noChangeAspect="1" noMove="1" noResize="1" noEditPoints="1" noAdjustHandles="1" noChangeArrowheads="1" noChangeShapeType="1" noTextEdit="1"/>
              </p:cNvSpPr>
              <p:nvPr/>
            </p:nvSpPr>
            <p:spPr>
              <a:xfrm>
                <a:off x="1662151" y="5016093"/>
                <a:ext cx="5957849" cy="1070549"/>
              </a:xfrm>
              <a:prstGeom prst="rect">
                <a:avLst/>
              </a:prstGeom>
              <a:blipFill>
                <a:blip r:embed="rId4"/>
                <a:stretch>
                  <a:fillRect/>
                </a:stretch>
              </a:blipFill>
            </p:spPr>
            <p:txBody>
              <a:bodyPr/>
              <a:lstStyle/>
              <a:p>
                <a:r>
                  <a:rPr lang="en-US">
                    <a:noFill/>
                  </a:rPr>
                  <a:t> </a:t>
                </a:r>
              </a:p>
            </p:txBody>
          </p:sp>
        </mc:Fallback>
      </mc:AlternateContent>
      <p:sp>
        <p:nvSpPr>
          <p:cNvPr id="13" name="TextBox 19">
            <a:extLst>
              <a:ext uri="{FF2B5EF4-FFF2-40B4-BE49-F238E27FC236}">
                <a16:creationId xmlns:a16="http://schemas.microsoft.com/office/drawing/2014/main" id="{5C29D4C2-58E1-4386-B60D-6829B840E70C}"/>
              </a:ext>
            </a:extLst>
          </p:cNvPr>
          <p:cNvSpPr txBox="1"/>
          <p:nvPr/>
        </p:nvSpPr>
        <p:spPr>
          <a:xfrm>
            <a:off x="8015382" y="4603190"/>
            <a:ext cx="559769" cy="369332"/>
          </a:xfrm>
          <a:prstGeom prst="rect">
            <a:avLst/>
          </a:prstGeom>
          <a:noFill/>
        </p:spPr>
        <p:txBody>
          <a:bodyPr wrap="none" rtlCol="0">
            <a:spAutoFit/>
          </a:bodyPr>
          <a:lstStyle/>
          <a:p>
            <a:r>
              <a:rPr lang="en-US" dirty="0"/>
              <a:t>(48)</a:t>
            </a:r>
          </a:p>
        </p:txBody>
      </p:sp>
      <p:sp>
        <p:nvSpPr>
          <p:cNvPr id="14" name="TextBox 20">
            <a:extLst>
              <a:ext uri="{FF2B5EF4-FFF2-40B4-BE49-F238E27FC236}">
                <a16:creationId xmlns:a16="http://schemas.microsoft.com/office/drawing/2014/main" id="{AD6C3DC4-8262-4A7B-950C-8F16F7A5DC3F}"/>
              </a:ext>
            </a:extLst>
          </p:cNvPr>
          <p:cNvSpPr txBox="1"/>
          <p:nvPr/>
        </p:nvSpPr>
        <p:spPr>
          <a:xfrm>
            <a:off x="8015382" y="5475856"/>
            <a:ext cx="559769" cy="369332"/>
          </a:xfrm>
          <a:prstGeom prst="rect">
            <a:avLst/>
          </a:prstGeom>
          <a:noFill/>
        </p:spPr>
        <p:txBody>
          <a:bodyPr wrap="none" rtlCol="0">
            <a:spAutoFit/>
          </a:bodyPr>
          <a:lstStyle/>
          <a:p>
            <a:r>
              <a:rPr lang="en-US" dirty="0"/>
              <a:t>(49)</a:t>
            </a:r>
          </a:p>
        </p:txBody>
      </p:sp>
    </p:spTree>
    <p:extLst>
      <p:ext uri="{BB962C8B-B14F-4D97-AF65-F5344CB8AC3E}">
        <p14:creationId xmlns:p14="http://schemas.microsoft.com/office/powerpoint/2010/main" val="2899484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70</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57200" y="777871"/>
                <a:ext cx="8039100" cy="4531882"/>
              </a:xfrm>
              <a:prstGeom prst="rect">
                <a:avLst/>
              </a:prstGeom>
              <a:noFill/>
            </p:spPr>
            <p:txBody>
              <a:bodyPr wrap="square">
                <a:spAutoFit/>
              </a:bodyPr>
              <a:lstStyle/>
              <a:p>
                <a:pPr marL="0" marR="0">
                  <a:spcBef>
                    <a:spcPts val="0"/>
                  </a:spcBef>
                  <a:spcAft>
                    <a:spcPts val="600"/>
                  </a:spcAft>
                </a:pPr>
                <a:r>
                  <a:rPr lang="en-US" sz="2500" dirty="0">
                    <a:latin typeface="Calibri" panose="020F0502020204030204" pitchFamily="34" charset="0"/>
                    <a:ea typeface="Calibri" panose="020F0502020204030204" pitchFamily="34" charset="0"/>
                    <a:cs typeface="Calibri" panose="020F0502020204030204" pitchFamily="34" charset="0"/>
                  </a:rPr>
                  <a:t>Similarly, we can find power loss, which is</a:t>
                </a:r>
              </a:p>
              <a:p>
                <a:pPr marL="0" marR="0">
                  <a:spcBef>
                    <a:spcPts val="0"/>
                  </a:spcBef>
                  <a:spcAft>
                    <a:spcPts val="6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500" i="1">
                              <a:latin typeface="Cambria Math" panose="02040503050406030204" pitchFamily="18" charset="0"/>
                              <a:ea typeface="Calibri" panose="020F0502020204030204" pitchFamily="34" charset="0"/>
                              <a:cs typeface="Times New Roman" panose="02020603050405020304" pitchFamily="18" charset="0"/>
                            </a:rPr>
                          </m:ctrlPr>
                        </m:mPr>
                        <m:mr>
                          <m:e/>
                          <m:e>
                            <m:r>
                              <a:rPr lang="en-US" sz="2500" i="1">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sz="2500" i="1">
                                    <a:latin typeface="Cambria Math" panose="02040503050406030204" pitchFamily="18" charset="0"/>
                                    <a:ea typeface="Calibri" panose="020F0502020204030204" pitchFamily="34" charset="0"/>
                                    <a:cs typeface="Times New Roman" panose="02020603050405020304" pitchFamily="18" charset="0"/>
                                  </a:rPr>
                                </m:ctrlPr>
                              </m:sSubPr>
                              <m:e>
                                <m:r>
                                  <a:rPr lang="en-US" sz="2500" i="1">
                                    <a:latin typeface="Cambria Math" panose="02040503050406030204" pitchFamily="18" charset="0"/>
                                    <a:ea typeface="Calibri" panose="020F0502020204030204" pitchFamily="34" charset="0"/>
                                    <a:cs typeface="Times New Roman" panose="02020603050405020304" pitchFamily="18" charset="0"/>
                                  </a:rPr>
                                  <m:t>𝑃</m:t>
                                </m:r>
                              </m:e>
                              <m:sub>
                                <m:r>
                                  <a:rPr lang="en-US" sz="2500" i="1">
                                    <a:latin typeface="Cambria Math" panose="02040503050406030204" pitchFamily="18" charset="0"/>
                                    <a:ea typeface="Calibri" panose="020F0502020204030204" pitchFamily="34" charset="0"/>
                                    <a:cs typeface="Times New Roman" panose="02020603050405020304" pitchFamily="18" charset="0"/>
                                  </a:rPr>
                                  <m:t>𝐿𝑆𝑥</m:t>
                                </m:r>
                              </m:sub>
                            </m:sSub>
                            <m:r>
                              <a:rPr lang="en-US" sz="2500">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latin typeface="Cambria Math" panose="02040503050406030204" pitchFamily="18" charset="0"/>
                                    <a:ea typeface="Calibri" panose="020F0502020204030204" pitchFamily="34" charset="0"/>
                                    <a:cs typeface="Times New Roman" panose="02020603050405020304" pitchFamily="18" charset="0"/>
                                  </a:rPr>
                                  <m:t>𝑥</m:t>
                                </m:r>
                              </m:sub>
                              <m:sup>
                                <m:r>
                                  <a:rPr lang="en-US" sz="2500">
                                    <a:latin typeface="Cambria Math" panose="02040503050406030204" pitchFamily="18" charset="0"/>
                                    <a:ea typeface="Calibri" panose="020F0502020204030204" pitchFamily="34" charset="0"/>
                                    <a:cs typeface="Times New Roman" panose="02020603050405020304" pitchFamily="18" charset="0"/>
                                  </a:rPr>
                                  <m:t>2</m:t>
                                </m:r>
                              </m:sup>
                            </m:sSubSup>
                            <m:r>
                              <a:rPr lang="en-US" sz="2500" i="1">
                                <a:latin typeface="Cambria Math" panose="02040503050406030204" pitchFamily="18" charset="0"/>
                                <a:ea typeface="Calibri" panose="020F0502020204030204" pitchFamily="34" charset="0"/>
                                <a:cs typeface="Times New Roman" panose="02020603050405020304" pitchFamily="18" charset="0"/>
                              </a:rPr>
                              <m:t>𝑟𝑑𝑥</m:t>
                            </m:r>
                            <m:r>
                              <a:rPr lang="en-US" sz="2500" b="0" i="1" smtClean="0">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latin typeface="Cambria Math" panose="02040503050406030204" pitchFamily="18" charset="0"/>
                                    <a:ea typeface="Calibri" panose="020F0502020204030204" pitchFamily="34" charset="0"/>
                                    <a:cs typeface="Times New Roman" panose="02020603050405020304" pitchFamily="18" charset="0"/>
                                  </a:rPr>
                                  <m:t>𝑠</m:t>
                                </m:r>
                              </m:sub>
                              <m:sup>
                                <m:r>
                                  <a:rPr lang="en-US" sz="2500">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25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latin typeface="Cambria Math" panose="02040503050406030204" pitchFamily="18" charset="0"/>
                                        <a:ea typeface="Calibri" panose="020F0502020204030204" pitchFamily="34" charset="0"/>
                                        <a:cs typeface="Times New Roman" panose="02020603050405020304" pitchFamily="18" charset="0"/>
                                      </a:rPr>
                                    </m:ctrlPr>
                                  </m:dPr>
                                  <m:e>
                                    <m:r>
                                      <a:rPr lang="en-US" sz="2500">
                                        <a:latin typeface="Cambria Math" panose="02040503050406030204" pitchFamily="18" charset="0"/>
                                        <a:ea typeface="Calibri" panose="020F0502020204030204" pitchFamily="34" charset="0"/>
                                        <a:cs typeface="Times New Roman" panose="02020603050405020304" pitchFamily="18" charset="0"/>
                                      </a:rPr>
                                      <m:t>1</m:t>
                                    </m:r>
                                    <m:r>
                                      <a:rPr lang="en-US" sz="2500" i="1">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latin typeface="Cambria Math" panose="02040503050406030204" pitchFamily="18" charset="0"/>
                                                <a:ea typeface="Calibri" panose="020F0502020204030204" pitchFamily="34" charset="0"/>
                                                <a:cs typeface="Times New Roman" panose="02020603050405020304" pitchFamily="18" charset="0"/>
                                              </a:rPr>
                                            </m:ctrlPr>
                                          </m:sSupPr>
                                          <m:e>
                                            <m:r>
                                              <a:rPr lang="en-US" sz="2500" i="1">
                                                <a:latin typeface="Cambria Math" panose="02040503050406030204" pitchFamily="18" charset="0"/>
                                                <a:ea typeface="Calibri" panose="020F0502020204030204" pitchFamily="34" charset="0"/>
                                                <a:cs typeface="Times New Roman" panose="02020603050405020304" pitchFamily="18" charset="0"/>
                                              </a:rPr>
                                              <m:t>𝑥</m:t>
                                            </m:r>
                                          </m:e>
                                          <m:sup>
                                            <m:r>
                                              <a:rPr lang="en-US" sz="2500">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latin typeface="Cambria Math" panose="02040503050406030204" pitchFamily="18" charset="0"/>
                                                <a:ea typeface="Calibri" panose="020F0502020204030204" pitchFamily="34" charset="0"/>
                                                <a:cs typeface="Times New Roman" panose="02020603050405020304" pitchFamily="18" charset="0"/>
                                              </a:rPr>
                                            </m:ctrlPr>
                                          </m:sSupPr>
                                          <m:e>
                                            <m:r>
                                              <a:rPr lang="en-US" sz="2500" i="1">
                                                <a:latin typeface="Cambria Math" panose="02040503050406030204" pitchFamily="18" charset="0"/>
                                                <a:ea typeface="Calibri" panose="020F0502020204030204" pitchFamily="34" charset="0"/>
                                                <a:cs typeface="Times New Roman" panose="02020603050405020304" pitchFamily="18" charset="0"/>
                                              </a:rPr>
                                              <m:t>𝑙</m:t>
                                            </m:r>
                                          </m:e>
                                          <m:sup>
                                            <m:r>
                                              <a:rPr lang="en-US" sz="2500">
                                                <a:latin typeface="Cambria Math" panose="02040503050406030204" pitchFamily="18" charset="0"/>
                                                <a:ea typeface="Calibri" panose="020F0502020204030204" pitchFamily="34" charset="0"/>
                                                <a:cs typeface="Times New Roman" panose="02020603050405020304" pitchFamily="18" charset="0"/>
                                              </a:rPr>
                                              <m:t>2</m:t>
                                            </m:r>
                                          </m:sup>
                                        </m:sSup>
                                      </m:den>
                                    </m:f>
                                  </m:e>
                                </m:d>
                              </m:e>
                              <m:sup>
                                <m:r>
                                  <a:rPr lang="en-US" sz="2500">
                                    <a:latin typeface="Cambria Math" panose="02040503050406030204" pitchFamily="18" charset="0"/>
                                    <a:ea typeface="Calibri" panose="020F0502020204030204" pitchFamily="34" charset="0"/>
                                    <a:cs typeface="Times New Roman" panose="02020603050405020304" pitchFamily="18" charset="0"/>
                                  </a:rPr>
                                  <m:t>2</m:t>
                                </m:r>
                              </m:sup>
                            </m:sSup>
                            <m:r>
                              <a:rPr lang="en-US" sz="2500" i="1">
                                <a:latin typeface="Cambria Math" panose="02040503050406030204" pitchFamily="18" charset="0"/>
                                <a:ea typeface="Calibri" panose="020F0502020204030204" pitchFamily="34" charset="0"/>
                                <a:cs typeface="Times New Roman" panose="02020603050405020304" pitchFamily="18" charset="0"/>
                              </a:rPr>
                              <m:t>𝑟𝑑𝑥</m:t>
                            </m:r>
                          </m:e>
                        </m:mr>
                        <m:mr>
                          <m:e/>
                          <m:e/>
                        </m:mr>
                      </m:m>
                    </m:oMath>
                  </m:oMathPara>
                </a14:m>
                <a:endParaRPr lang="en-US" sz="25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600"/>
                  </a:spcAft>
                </a:pPr>
                <a:r>
                  <a:rPr lang="en-US" sz="2500" dirty="0">
                    <a:latin typeface="Calibri" panose="020F0502020204030204" pitchFamily="34" charset="0"/>
                    <a:ea typeface="Calibri" panose="020F0502020204030204" pitchFamily="34" charset="0"/>
                    <a:cs typeface="Calibri" panose="020F0502020204030204" pitchFamily="34" charset="0"/>
                  </a:rPr>
                  <a:t>Then, the power loss per phase is</a:t>
                </a:r>
              </a:p>
              <a:p>
                <a:pPr marL="0" marR="0">
                  <a:spcBef>
                    <a:spcPts val="0"/>
                  </a:spcBef>
                  <a:spcAft>
                    <a:spcPts val="6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500" i="1">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500" i="1">
                                    <a:latin typeface="Cambria Math" panose="02040503050406030204" pitchFamily="18" charset="0"/>
                                    <a:ea typeface="Calibri" panose="020F0502020204030204" pitchFamily="34" charset="0"/>
                                    <a:cs typeface="Times New Roman" panose="02020603050405020304" pitchFamily="18" charset="0"/>
                                  </a:rPr>
                                </m:ctrlPr>
                              </m:sSubPr>
                              <m:e>
                                <m:r>
                                  <a:rPr lang="en-US" sz="2500" i="1">
                                    <a:latin typeface="Cambria Math" panose="02040503050406030204" pitchFamily="18" charset="0"/>
                                    <a:ea typeface="Calibri" panose="020F0502020204030204" pitchFamily="34" charset="0"/>
                                    <a:cs typeface="Times New Roman" panose="02020603050405020304" pitchFamily="18" charset="0"/>
                                  </a:rPr>
                                  <m:t>𝑃</m:t>
                                </m:r>
                              </m:e>
                              <m:sub>
                                <m:r>
                                  <a:rPr lang="en-US" sz="2500" i="1">
                                    <a:latin typeface="Cambria Math" panose="02040503050406030204" pitchFamily="18" charset="0"/>
                                    <a:ea typeface="Calibri" panose="020F0502020204030204" pitchFamily="34" charset="0"/>
                                    <a:cs typeface="Times New Roman" panose="02020603050405020304" pitchFamily="18" charset="0"/>
                                  </a:rPr>
                                  <m:t>𝐿𝑆</m:t>
                                </m:r>
                              </m:sub>
                            </m:sSub>
                          </m:e>
                          <m:e>
                            <m:r>
                              <a:rPr lang="en-US" sz="2500" i="1">
                                <a:latin typeface="Cambria Math" panose="02040503050406030204" pitchFamily="18" charset="0"/>
                                <a:ea typeface="Calibri" panose="020F0502020204030204" pitchFamily="34" charset="0"/>
                                <a:cs typeface="Times New Roman" panose="02020603050405020304" pitchFamily="18" charset="0"/>
                              </a:rPr>
                              <m:t> </m:t>
                            </m:r>
                            <m:r>
                              <a:rPr lang="en-US" sz="2500">
                                <a:latin typeface="Cambria Math" panose="02040503050406030204" pitchFamily="18" charset="0"/>
                                <a:ea typeface="Calibri" panose="020F0502020204030204" pitchFamily="34" charset="0"/>
                                <a:cs typeface="Times New Roman" panose="02020603050405020304" pitchFamily="18" charset="0"/>
                              </a:rPr>
                              <m:t>=</m:t>
                            </m:r>
                            <m:nary>
                              <m:naryPr>
                                <m:limLoc m:val="subSup"/>
                                <m:grow m:val="on"/>
                                <m:ctrlPr>
                                  <a:rPr lang="en-US" sz="2500" i="1">
                                    <a:latin typeface="Cambria Math" panose="02040503050406030204" pitchFamily="18" charset="0"/>
                                    <a:ea typeface="Calibri" panose="020F0502020204030204" pitchFamily="34" charset="0"/>
                                    <a:cs typeface="Times New Roman" panose="02020603050405020304" pitchFamily="18" charset="0"/>
                                  </a:rPr>
                                </m:ctrlPr>
                              </m:naryPr>
                              <m:sub>
                                <m:r>
                                  <a:rPr lang="en-US" sz="2500">
                                    <a:latin typeface="Cambria Math" panose="02040503050406030204" pitchFamily="18" charset="0"/>
                                    <a:ea typeface="Calibri" panose="020F0502020204030204" pitchFamily="34" charset="0"/>
                                    <a:cs typeface="Times New Roman" panose="02020603050405020304" pitchFamily="18" charset="0"/>
                                  </a:rPr>
                                  <m:t>0</m:t>
                                </m:r>
                              </m:sub>
                              <m:sup>
                                <m:r>
                                  <a:rPr lang="en-US" sz="2500" i="1">
                                    <a:latin typeface="Cambria Math" panose="02040503050406030204" pitchFamily="18" charset="0"/>
                                    <a:ea typeface="Calibri" panose="020F0502020204030204" pitchFamily="34" charset="0"/>
                                    <a:cs typeface="Times New Roman" panose="02020603050405020304" pitchFamily="18" charset="0"/>
                                  </a:rPr>
                                  <m:t>𝑙</m:t>
                                </m:r>
                              </m:sup>
                              <m:e>
                                <m:r>
                                  <a:rPr lang="en-US" sz="2500">
                                    <a:latin typeface="Cambria Math" panose="02040503050406030204" pitchFamily="18" charset="0"/>
                                    <a:ea typeface="Calibri" panose="020F0502020204030204" pitchFamily="34" charset="0"/>
                                    <a:cs typeface="Times New Roman" panose="02020603050405020304" pitchFamily="18" charset="0"/>
                                  </a:rPr>
                                  <m:t> </m:t>
                                </m:r>
                              </m:e>
                            </m:nary>
                            <m:r>
                              <a:rPr lang="en-US" sz="2500">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2500" i="1">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latin typeface="Cambria Math" panose="02040503050406030204" pitchFamily="18" charset="0"/>
                                    <a:ea typeface="Calibri" panose="020F0502020204030204" pitchFamily="34" charset="0"/>
                                    <a:cs typeface="Times New Roman" panose="02020603050405020304" pitchFamily="18" charset="0"/>
                                  </a:rPr>
                                  <m:t>𝑆</m:t>
                                </m:r>
                              </m:sub>
                              <m:sup>
                                <m:r>
                                  <a:rPr lang="en-US" sz="2500">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25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latin typeface="Cambria Math" panose="02040503050406030204" pitchFamily="18" charset="0"/>
                                        <a:ea typeface="Calibri" panose="020F0502020204030204" pitchFamily="34" charset="0"/>
                                        <a:cs typeface="Times New Roman" panose="02020603050405020304" pitchFamily="18" charset="0"/>
                                      </a:rPr>
                                    </m:ctrlPr>
                                  </m:dPr>
                                  <m:e>
                                    <m:r>
                                      <a:rPr lang="en-US" sz="2500">
                                        <a:latin typeface="Cambria Math" panose="02040503050406030204" pitchFamily="18" charset="0"/>
                                        <a:ea typeface="Calibri" panose="020F0502020204030204" pitchFamily="34" charset="0"/>
                                        <a:cs typeface="Times New Roman" panose="02020603050405020304" pitchFamily="18" charset="0"/>
                                      </a:rPr>
                                      <m:t>1</m:t>
                                    </m:r>
                                    <m:r>
                                      <a:rPr lang="en-US" sz="2500" i="1">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latin typeface="Cambria Math" panose="02040503050406030204" pitchFamily="18" charset="0"/>
                                                <a:ea typeface="Calibri" panose="020F0502020204030204" pitchFamily="34" charset="0"/>
                                                <a:cs typeface="Times New Roman" panose="02020603050405020304" pitchFamily="18" charset="0"/>
                                              </a:rPr>
                                            </m:ctrlPr>
                                          </m:sSupPr>
                                          <m:e>
                                            <m:r>
                                              <a:rPr lang="en-US" sz="2500" i="1">
                                                <a:latin typeface="Cambria Math" panose="02040503050406030204" pitchFamily="18" charset="0"/>
                                                <a:ea typeface="Calibri" panose="020F0502020204030204" pitchFamily="34" charset="0"/>
                                                <a:cs typeface="Times New Roman" panose="02020603050405020304" pitchFamily="18" charset="0"/>
                                              </a:rPr>
                                              <m:t>𝑥</m:t>
                                            </m:r>
                                          </m:e>
                                          <m:sup>
                                            <m:r>
                                              <a:rPr lang="en-US" sz="2500">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latin typeface="Cambria Math" panose="02040503050406030204" pitchFamily="18" charset="0"/>
                                                <a:ea typeface="Calibri" panose="020F0502020204030204" pitchFamily="34" charset="0"/>
                                                <a:cs typeface="Times New Roman" panose="02020603050405020304" pitchFamily="18" charset="0"/>
                                              </a:rPr>
                                            </m:ctrlPr>
                                          </m:sSupPr>
                                          <m:e>
                                            <m:r>
                                              <a:rPr lang="en-US" sz="2500" i="1">
                                                <a:latin typeface="Cambria Math" panose="02040503050406030204" pitchFamily="18" charset="0"/>
                                                <a:ea typeface="Calibri" panose="020F0502020204030204" pitchFamily="34" charset="0"/>
                                                <a:cs typeface="Times New Roman" panose="02020603050405020304" pitchFamily="18" charset="0"/>
                                              </a:rPr>
                                              <m:t>𝑙</m:t>
                                            </m:r>
                                          </m:e>
                                          <m:sup>
                                            <m:r>
                                              <a:rPr lang="en-US" sz="2500">
                                                <a:latin typeface="Cambria Math" panose="02040503050406030204" pitchFamily="18" charset="0"/>
                                                <a:ea typeface="Calibri" panose="020F0502020204030204" pitchFamily="34" charset="0"/>
                                                <a:cs typeface="Times New Roman" panose="02020603050405020304" pitchFamily="18" charset="0"/>
                                              </a:rPr>
                                              <m:t>2</m:t>
                                            </m:r>
                                          </m:sup>
                                        </m:sSup>
                                      </m:den>
                                    </m:f>
                                  </m:e>
                                </m:d>
                              </m:e>
                              <m:sup>
                                <m:r>
                                  <a:rPr lang="en-US" sz="2500">
                                    <a:latin typeface="Cambria Math" panose="02040503050406030204" pitchFamily="18" charset="0"/>
                                    <a:ea typeface="Calibri" panose="020F0502020204030204" pitchFamily="34" charset="0"/>
                                    <a:cs typeface="Times New Roman" panose="02020603050405020304" pitchFamily="18" charset="0"/>
                                  </a:rPr>
                                  <m:t>2</m:t>
                                </m:r>
                              </m:sup>
                            </m:sSup>
                            <m:r>
                              <a:rPr lang="en-US" sz="2500" i="1">
                                <a:latin typeface="Cambria Math" panose="02040503050406030204" pitchFamily="18" charset="0"/>
                                <a:ea typeface="Calibri" panose="020F0502020204030204" pitchFamily="34" charset="0"/>
                                <a:cs typeface="Times New Roman" panose="02020603050405020304" pitchFamily="18" charset="0"/>
                              </a:rPr>
                              <m:t>𝑟𝑑𝑥</m:t>
                            </m:r>
                            <m:r>
                              <a:rPr lang="en-US" sz="2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latin typeface="Cambria Math" panose="02040503050406030204" pitchFamily="18" charset="0"/>
                                    <a:ea typeface="Calibri" panose="020F0502020204030204" pitchFamily="34" charset="0"/>
                                    <a:cs typeface="Times New Roman" panose="02020603050405020304" pitchFamily="18" charset="0"/>
                                  </a:rPr>
                                </m:ctrlPr>
                              </m:fPr>
                              <m:num>
                                <m:r>
                                  <a:rPr lang="en-US" sz="2500">
                                    <a:latin typeface="Cambria Math" panose="02040503050406030204" pitchFamily="18" charset="0"/>
                                    <a:ea typeface="Calibri" panose="020F0502020204030204" pitchFamily="34" charset="0"/>
                                    <a:cs typeface="Times New Roman" panose="02020603050405020304" pitchFamily="18" charset="0"/>
                                  </a:rPr>
                                  <m:t>8</m:t>
                                </m:r>
                              </m:num>
                              <m:den>
                                <m:r>
                                  <a:rPr lang="en-US" sz="2500">
                                    <a:latin typeface="Cambria Math" panose="02040503050406030204" pitchFamily="18" charset="0"/>
                                    <a:ea typeface="Calibri" panose="020F0502020204030204" pitchFamily="34" charset="0"/>
                                    <a:cs typeface="Times New Roman" panose="02020603050405020304" pitchFamily="18" charset="0"/>
                                  </a:rPr>
                                  <m:t>15</m:t>
                                </m:r>
                              </m:den>
                            </m:f>
                            <m:sSubSup>
                              <m:sSubSupPr>
                                <m:ctrlPr>
                                  <a:rPr lang="en-US" sz="2500" i="1">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latin typeface="Cambria Math" panose="02040503050406030204" pitchFamily="18" charset="0"/>
                                    <a:ea typeface="Calibri" panose="020F0502020204030204" pitchFamily="34" charset="0"/>
                                    <a:cs typeface="Times New Roman" panose="02020603050405020304" pitchFamily="18" charset="0"/>
                                  </a:rPr>
                                  <m:t>𝑆</m:t>
                                </m:r>
                              </m:sub>
                              <m:sup>
                                <m:r>
                                  <a:rPr lang="en-US" sz="2500">
                                    <a:latin typeface="Cambria Math" panose="02040503050406030204" pitchFamily="18" charset="0"/>
                                    <a:ea typeface="Calibri" panose="020F0502020204030204" pitchFamily="34" charset="0"/>
                                    <a:cs typeface="Times New Roman" panose="02020603050405020304" pitchFamily="18" charset="0"/>
                                  </a:rPr>
                                  <m:t>2</m:t>
                                </m:r>
                              </m:sup>
                            </m:sSubSup>
                            <m:r>
                              <a:rPr lang="en-US" sz="2500" i="1">
                                <a:latin typeface="Cambria Math" panose="02040503050406030204" pitchFamily="18" charset="0"/>
                                <a:ea typeface="Calibri" panose="020F0502020204030204" pitchFamily="34" charset="0"/>
                                <a:cs typeface="Times New Roman" panose="02020603050405020304" pitchFamily="18" charset="0"/>
                              </a:rPr>
                              <m:t>𝑟𝑙</m:t>
                            </m:r>
                          </m:e>
                        </m:mr>
                        <m:mr>
                          <m:e/>
                          <m:e>
                            <m:r>
                              <a:rPr lang="en-US" sz="2500" i="1">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2500" dirty="0">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600"/>
                  </a:spcAft>
                  <a:buClr>
                    <a:srgbClr val="C00000"/>
                  </a:buClr>
                </a:pPr>
                <a:r>
                  <a:rPr lang="en-US" sz="2500" dirty="0">
                    <a:latin typeface="Calibri" panose="020F0502020204030204" pitchFamily="34" charset="0"/>
                    <a:ea typeface="Calibri" panose="020F0502020204030204" pitchFamily="34" charset="0"/>
                    <a:cs typeface="Calibri" panose="020F0502020204030204" pitchFamily="34" charset="0"/>
                  </a:rPr>
                  <a:t>And,</a:t>
                </a:r>
              </a:p>
              <a:p>
                <a:pPr marR="0" algn="just">
                  <a:spcBef>
                    <a:spcPts val="0"/>
                  </a:spcBef>
                  <a:spcAft>
                    <a:spcPts val="600"/>
                  </a:spcAft>
                  <a:buClr>
                    <a:srgbClr val="C00000"/>
                  </a:buClr>
                </a:pPr>
                <a14:m>
                  <m:oMathPara xmlns:m="http://schemas.openxmlformats.org/officeDocument/2006/math">
                    <m:oMathParaPr>
                      <m:jc m:val="centerGroup"/>
                    </m:oMathParaPr>
                    <m:oMath xmlns:m="http://schemas.openxmlformats.org/officeDocument/2006/math">
                      <m:sSub>
                        <m:sSubPr>
                          <m:ctrlPr>
                            <a:rPr lang="en-US" sz="25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500" i="1">
                              <a:latin typeface="Cambria Math" panose="02040503050406030204" pitchFamily="18" charset="0"/>
                              <a:ea typeface="Calibri" panose="020F0502020204030204" pitchFamily="34" charset="0"/>
                              <a:cs typeface="Times New Roman" panose="02020603050405020304" pitchFamily="18" charset="0"/>
                            </a:rPr>
                            <m:t>𝑃</m:t>
                          </m:r>
                        </m:e>
                        <m:sub>
                          <m:r>
                            <a:rPr lang="en-US" sz="2500" i="1">
                              <a:latin typeface="Cambria Math" panose="02040503050406030204" pitchFamily="18" charset="0"/>
                              <a:ea typeface="Calibri" panose="020F0502020204030204" pitchFamily="34" charset="0"/>
                              <a:cs typeface="Times New Roman" panose="02020603050405020304" pitchFamily="18" charset="0"/>
                            </a:rPr>
                            <m:t>𝐿𝑆</m:t>
                          </m:r>
                          <m:r>
                            <a:rPr lang="en-US" sz="2500" b="0" i="1" smtClean="0">
                              <a:latin typeface="Cambria Math" panose="02040503050406030204" pitchFamily="18" charset="0"/>
                              <a:ea typeface="Calibri" panose="020F0502020204030204" pitchFamily="34" charset="0"/>
                              <a:cs typeface="Times New Roman" panose="02020603050405020304" pitchFamily="18" charset="0"/>
                            </a:rPr>
                            <m:t>3</m:t>
                          </m:r>
                          <m:r>
                            <a:rPr lang="en-US" sz="2500" b="0"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en-US" sz="2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latin typeface="Cambria Math" panose="02040503050406030204" pitchFamily="18" charset="0"/>
                              <a:ea typeface="Calibri" panose="020F0502020204030204" pitchFamily="34" charset="0"/>
                              <a:cs typeface="Times New Roman" panose="02020603050405020304" pitchFamily="18" charset="0"/>
                            </a:rPr>
                          </m:ctrlPr>
                        </m:fPr>
                        <m:num>
                          <m:r>
                            <a:rPr lang="en-US" sz="2500">
                              <a:latin typeface="Cambria Math" panose="02040503050406030204" pitchFamily="18" charset="0"/>
                              <a:ea typeface="Calibri" panose="020F0502020204030204" pitchFamily="34" charset="0"/>
                              <a:cs typeface="Times New Roman" panose="02020603050405020304" pitchFamily="18" charset="0"/>
                            </a:rPr>
                            <m:t>8</m:t>
                          </m:r>
                        </m:num>
                        <m:den>
                          <m:r>
                            <a:rPr lang="en-US" sz="2500">
                              <a:latin typeface="Cambria Math" panose="02040503050406030204" pitchFamily="18" charset="0"/>
                              <a:ea typeface="Calibri" panose="020F0502020204030204" pitchFamily="34" charset="0"/>
                              <a:cs typeface="Times New Roman" panose="02020603050405020304" pitchFamily="18" charset="0"/>
                            </a:rPr>
                            <m:t>5</m:t>
                          </m:r>
                        </m:den>
                      </m:f>
                      <m:sSubSup>
                        <m:sSubSupPr>
                          <m:ctrlPr>
                            <a:rPr lang="en-US" sz="2500" i="1">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latin typeface="Cambria Math" panose="02040503050406030204" pitchFamily="18" charset="0"/>
                              <a:ea typeface="Calibri" panose="020F0502020204030204" pitchFamily="34" charset="0"/>
                              <a:cs typeface="Times New Roman" panose="02020603050405020304" pitchFamily="18" charset="0"/>
                            </a:rPr>
                            <m:t>𝑆</m:t>
                          </m:r>
                        </m:sub>
                        <m:sup>
                          <m:r>
                            <a:rPr lang="en-US" sz="2500">
                              <a:latin typeface="Cambria Math" panose="02040503050406030204" pitchFamily="18" charset="0"/>
                              <a:ea typeface="Calibri" panose="020F0502020204030204" pitchFamily="34" charset="0"/>
                              <a:cs typeface="Times New Roman" panose="02020603050405020304" pitchFamily="18" charset="0"/>
                            </a:rPr>
                            <m:t>2</m:t>
                          </m:r>
                        </m:sup>
                      </m:sSubSup>
                      <m:r>
                        <a:rPr lang="en-US" sz="2500" i="1">
                          <a:latin typeface="Cambria Math" panose="02040503050406030204" pitchFamily="18" charset="0"/>
                          <a:ea typeface="Calibri" panose="020F0502020204030204" pitchFamily="34" charset="0"/>
                          <a:cs typeface="Times New Roman" panose="02020603050405020304" pitchFamily="18" charset="0"/>
                        </a:rPr>
                        <m:t>𝑟𝑙</m:t>
                      </m:r>
                    </m:oMath>
                  </m:oMathPara>
                </a14:m>
                <a:endParaRPr lang="en-US" sz="25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57200" y="777871"/>
                <a:ext cx="8039100" cy="4531882"/>
              </a:xfrm>
              <a:prstGeom prst="rect">
                <a:avLst/>
              </a:prstGeom>
              <a:blipFill>
                <a:blip r:embed="rId2"/>
                <a:stretch>
                  <a:fillRect l="-1213" t="-1077"/>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E68B6E68-7F30-9F44-9838-0F60B6526F5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58376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777871"/>
            <a:ext cx="8297672" cy="3756029"/>
          </a:xfrm>
        </p:spPr>
        <p:txBody>
          <a:bodyPr/>
          <a:lstStyle/>
          <a:p>
            <a:pPr algn="just">
              <a:spcBef>
                <a:spcPts val="600"/>
              </a:spcBef>
              <a:spcAft>
                <a:spcPts val="6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standard procedure for fault calculation in power systems requires determining Thevenin's equivalent for positive‐, negative‐, and zero‐sequence networks at the point of fault.</a:t>
            </a:r>
          </a:p>
          <a:p>
            <a:pPr algn="just">
              <a:spcBef>
                <a:spcPts val="600"/>
              </a:spcBef>
              <a:spcAft>
                <a:spcPts val="6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sequence networks are connected to each other based on the type of fault. </a:t>
            </a:r>
          </a:p>
          <a:p>
            <a:pPr algn="just">
              <a:spcBef>
                <a:spcPts val="600"/>
              </a:spcBef>
              <a:spcAft>
                <a:spcPts val="6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decoupling of circuits in the sequence domain works only under the conditions of symmetry. </a:t>
            </a:r>
            <a:endParaRPr lang="en-US" sz="25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71</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 Fault Calculation</a:t>
            </a:r>
          </a:p>
        </p:txBody>
      </p:sp>
      <p:sp>
        <p:nvSpPr>
          <p:cNvPr id="6" name="Footer Placeholder 4">
            <a:extLst>
              <a:ext uri="{FF2B5EF4-FFF2-40B4-BE49-F238E27FC236}">
                <a16:creationId xmlns:a16="http://schemas.microsoft.com/office/drawing/2014/main" id="{71089205-BD94-AA95-461E-EFB5A163226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41779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777871"/>
                <a:ext cx="8297672" cy="3844929"/>
              </a:xfrm>
            </p:spPr>
            <p:txBody>
              <a:bodyPr/>
              <a:lstStyle/>
              <a:p>
                <a:pPr algn="just">
                  <a:spcBef>
                    <a:spcPts val="1200"/>
                  </a:spcBef>
                  <a:spcAft>
                    <a:spcPts val="12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example, consider a three‐phase feeder with impedance matrix in the phase domain as shown below,</a:t>
                </a:r>
              </a:p>
              <a:p>
                <a:pPr marL="0" indent="0" algn="ctr">
                  <a:spcBef>
                    <a:spcPts val="1200"/>
                  </a:spcBef>
                  <a:spcAft>
                    <a:spcPts val="1200"/>
                  </a:spcAft>
                  <a:buNone/>
                </a:pPr>
                <a14:m>
                  <m:oMath xmlns:m="http://schemas.openxmlformats.org/officeDocument/2006/math">
                    <m:d>
                      <m:dPr>
                        <m:begChr m:val="["/>
                        <m:endChr m:val="]"/>
                        <m:ctrlP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Sub>
                            </m:e>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e>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Sub>
                            </m:e>
                          </m:mr>
                          <m:mr>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Sub>
                            </m:e>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Sub>
                            </m:e>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Sub>
                            </m:e>
                          </m:mr>
                          <m:mr>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Sub>
                            </m:e>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Sub>
                            </m:e>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Sub>
                            </m:e>
                          </m:mr>
                        </m:m>
                      </m:e>
                    </m:d>
                  </m:oMath>
                </a14:m>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spcBef>
                    <a:spcPts val="1200"/>
                  </a:spcBef>
                  <a:spcAft>
                    <a:spcPts val="12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conditions of symmetry require that,</a:t>
                </a:r>
              </a:p>
              <a:p>
                <a:pPr marL="0" indent="0" algn="ctr">
                  <a:spcBef>
                    <a:spcPts val="1200"/>
                  </a:spcBef>
                  <a:spcAft>
                    <a:spcPts val="1200"/>
                  </a:spcAft>
                  <a:buNone/>
                </a:pPr>
                <a14:m>
                  <m:oMath xmlns:m="http://schemas.openxmlformats.org/officeDocument/2006/math">
                    <m:sSub>
                      <m:sSubPr>
                        <m:ctrlP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Sub>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Sub>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Sub>
                  </m:oMath>
                </a14:m>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Sub>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Sub>
                  </m:oMath>
                </a14:m>
                <a:endParaRPr lang="en-US" sz="25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endParaRPr lang="en-US" sz="1800" dirty="0">
                  <a:solidFill>
                    <a:schemeClr val="tx1"/>
                  </a:solidFill>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389128" y="777871"/>
                <a:ext cx="8297672" cy="3844929"/>
              </a:xfrm>
              <a:blipFill>
                <a:blip r:embed="rId2"/>
                <a:stretch>
                  <a:fillRect l="-661" t="-1270" r="-117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72</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 Fault Calculation</a:t>
            </a:r>
          </a:p>
        </p:txBody>
      </p:sp>
      <p:sp>
        <p:nvSpPr>
          <p:cNvPr id="6" name="Footer Placeholder 4">
            <a:extLst>
              <a:ext uri="{FF2B5EF4-FFF2-40B4-BE49-F238E27FC236}">
                <a16:creationId xmlns:a16="http://schemas.microsoft.com/office/drawing/2014/main" id="{71089205-BD94-AA95-461E-EFB5A163226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42109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777871"/>
            <a:ext cx="8297672" cy="5204918"/>
          </a:xfrm>
        </p:spPr>
        <p:txBody>
          <a:bodyPr/>
          <a:lstStyle/>
          <a:p>
            <a:pPr algn="just">
              <a:lnSpc>
                <a:spcPct val="120000"/>
              </a:lnSpc>
              <a:spcBef>
                <a:spcPts val="600"/>
              </a:spcBef>
              <a:spcAft>
                <a:spcPts val="6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While for transmission lines these are satisfied with transposition, they are not feasible for distribution feeders. Distribution feeders are rarely transposed and also can be of two or one phase in addition to three phases.</a:t>
            </a:r>
          </a:p>
          <a:p>
            <a:pPr algn="just">
              <a:lnSpc>
                <a:spcPct val="120000"/>
              </a:lnSpc>
              <a:spcBef>
                <a:spcPts val="600"/>
              </a:spcBef>
              <a:spcAft>
                <a:spcPts val="6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single‐ and two‐phase feeders do not have models in the sequence domain, symmetrical component‐based analysis is not applicable to them. Also, for three‐phase part of the system, symmetrical components do not provide any advantage because the sequence impedance matrix is not diagonal.</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73</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 Fault Calculation</a:t>
            </a:r>
          </a:p>
        </p:txBody>
      </p:sp>
      <p:sp>
        <p:nvSpPr>
          <p:cNvPr id="6" name="Footer Placeholder 4">
            <a:extLst>
              <a:ext uri="{FF2B5EF4-FFF2-40B4-BE49-F238E27FC236}">
                <a16:creationId xmlns:a16="http://schemas.microsoft.com/office/drawing/2014/main" id="{C85779DE-5853-550F-0142-A6AD9BED1AA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325202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777871"/>
            <a:ext cx="8297672" cy="3565529"/>
          </a:xfrm>
        </p:spPr>
        <p:txBody>
          <a:bodyPr/>
          <a:lstStyle/>
          <a:p>
            <a:pPr algn="just">
              <a:lnSpc>
                <a:spcPct val="120000"/>
              </a:lnSpc>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Hence, positive‐, negative‐, and zero‐sequence impedances cannot be decoupled from one another.</a:t>
            </a:r>
          </a:p>
          <a:p>
            <a:pPr algn="just">
              <a:lnSpc>
                <a:spcPct val="120000"/>
              </a:lnSpc>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However, we can implement a solution technique in phase domain to determine fault currents in distribution systems. We initially consider a radial distribution system connected to the bulk power system with no additional sources in the system. </a:t>
            </a:r>
          </a:p>
          <a:p>
            <a:pPr marL="0" indent="0" algn="just">
              <a:spcBef>
                <a:spcPts val="600"/>
              </a:spcBef>
              <a:spcAft>
                <a:spcPts val="600"/>
              </a:spcAft>
              <a:buNone/>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74</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 Fault Calculation</a:t>
            </a:r>
          </a:p>
        </p:txBody>
      </p:sp>
      <p:sp>
        <p:nvSpPr>
          <p:cNvPr id="6" name="Footer Placeholder 4">
            <a:extLst>
              <a:ext uri="{FF2B5EF4-FFF2-40B4-BE49-F238E27FC236}">
                <a16:creationId xmlns:a16="http://schemas.microsoft.com/office/drawing/2014/main" id="{C85779DE-5853-550F-0142-A6AD9BED1AA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12338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23164" y="876320"/>
            <a:ext cx="8297672" cy="3860779"/>
          </a:xfrm>
        </p:spPr>
        <p:txBody>
          <a:bodyPr/>
          <a:lstStyle/>
          <a:p>
            <a:pPr algn="just">
              <a:lnSpc>
                <a:spcPct val="120000"/>
              </a:lnSpc>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A general distribution feeder connected to the substation bus with multiple feeder sections as shown in the Figure. While the main feeder is a three‐phase feeder, the laterals can be three, two, or single phase. Each feeder section is modeled by its impedance matrix.</a:t>
            </a:r>
          </a:p>
          <a:p>
            <a:pPr algn="just">
              <a:lnSpc>
                <a:spcPct val="120000"/>
              </a:lnSpc>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For illustration, we are considering delta‐wye‐grounded connection for the transformer, but the method will work for other configurations too.</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75</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p:sp>
        <p:nvSpPr>
          <p:cNvPr id="6" name="Footer Placeholder 4">
            <a:extLst>
              <a:ext uri="{FF2B5EF4-FFF2-40B4-BE49-F238E27FC236}">
                <a16:creationId xmlns:a16="http://schemas.microsoft.com/office/drawing/2014/main" id="{246D5092-02D5-E225-3ACE-19638D396ED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250695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30134" y="3135508"/>
            <a:ext cx="8297672" cy="2579496"/>
          </a:xfrm>
        </p:spPr>
        <p:txBody>
          <a:bodyPr/>
          <a:lstStyle/>
          <a:p>
            <a:pPr algn="just">
              <a:lnSpc>
                <a:spcPct val="120000"/>
              </a:lnSpc>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The system in the figure represented in the oval represents the entire power system upstream of the transformer.</a:t>
            </a:r>
          </a:p>
          <a:p>
            <a:pPr algn="just">
              <a:lnSpc>
                <a:spcPct val="120000"/>
              </a:lnSpc>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This system can be represented by a Thevenin equivalent impedance matrix and a voltage source vector for the three phases.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76</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p:pic>
        <p:nvPicPr>
          <p:cNvPr id="7" name="Picture 6">
            <a:extLst>
              <a:ext uri="{FF2B5EF4-FFF2-40B4-BE49-F238E27FC236}">
                <a16:creationId xmlns:a16="http://schemas.microsoft.com/office/drawing/2014/main" id="{657508CD-61D9-1C02-C123-34667C8D0F9C}"/>
              </a:ext>
            </a:extLst>
          </p:cNvPr>
          <p:cNvPicPr>
            <a:picLocks noChangeAspect="1"/>
          </p:cNvPicPr>
          <p:nvPr/>
        </p:nvPicPr>
        <p:blipFill>
          <a:blip r:embed="rId2"/>
          <a:stretch>
            <a:fillRect/>
          </a:stretch>
        </p:blipFill>
        <p:spPr>
          <a:xfrm>
            <a:off x="1334729" y="617114"/>
            <a:ext cx="6181341" cy="2067626"/>
          </a:xfrm>
          <a:prstGeom prst="rect">
            <a:avLst/>
          </a:prstGeom>
        </p:spPr>
      </p:pic>
      <p:sp>
        <p:nvSpPr>
          <p:cNvPr id="8" name="TextBox 7">
            <a:extLst>
              <a:ext uri="{FF2B5EF4-FFF2-40B4-BE49-F238E27FC236}">
                <a16:creationId xmlns:a16="http://schemas.microsoft.com/office/drawing/2014/main" id="{00C3840B-70C4-B09F-3BCC-0F4E982B4C59}"/>
              </a:ext>
            </a:extLst>
          </p:cNvPr>
          <p:cNvSpPr txBox="1"/>
          <p:nvPr/>
        </p:nvSpPr>
        <p:spPr>
          <a:xfrm>
            <a:off x="2146067" y="2699730"/>
            <a:ext cx="4665806"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An example Distribution System</a:t>
            </a:r>
          </a:p>
        </p:txBody>
      </p:sp>
      <p:sp>
        <p:nvSpPr>
          <p:cNvPr id="6" name="Footer Placeholder 4">
            <a:extLst>
              <a:ext uri="{FF2B5EF4-FFF2-40B4-BE49-F238E27FC236}">
                <a16:creationId xmlns:a16="http://schemas.microsoft.com/office/drawing/2014/main" id="{246D5092-02D5-E225-3ACE-19638D396ED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77775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990512"/>
                <a:ext cx="8649786" cy="4610187"/>
              </a:xfrm>
            </p:spPr>
            <p:txBody>
              <a:bodyPr/>
              <a:lstStyle/>
              <a:p>
                <a:pPr algn="just">
                  <a:lnSpc>
                    <a:spcPct val="120000"/>
                  </a:lnSpc>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The equivalent voltage source </a:t>
                </a:r>
                <a14:m>
                  <m:oMath xmlns:m="http://schemas.openxmlformats.org/officeDocument/2006/math">
                    <m:sSub>
                      <m:sSubPr>
                        <m:ctrlPr>
                          <a:rPr lang="en-US" sz="25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𝑉</m:t>
                        </m:r>
                      </m:e>
                      <m:sub>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𝑠</m:t>
                        </m:r>
                      </m:sub>
                    </m:sSub>
                  </m:oMath>
                </a14:m>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is considered balanced with 1 </a:t>
                </a:r>
                <a:r>
                  <a:rPr lang="en-US" sz="2500" dirty="0" err="1">
                    <a:solidFill>
                      <a:schemeClr val="tx1"/>
                    </a:solidFill>
                    <a:latin typeface="Calibri" panose="020F0502020204030204" pitchFamily="34" charset="0"/>
                    <a:ea typeface="Calibri" panose="020F0502020204030204" pitchFamily="34" charset="0"/>
                    <a:cs typeface="Calibri" panose="020F0502020204030204" pitchFamily="34" charset="0"/>
                  </a:rPr>
                  <a:t>pu</a:t>
                </a: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magnitude, i.e.</a:t>
                </a:r>
              </a:p>
              <a:p>
                <a:pPr marL="0" indent="0" algn="just">
                  <a:lnSpc>
                    <a:spcPct val="120000"/>
                  </a:lnSpc>
                  <a:spcBef>
                    <a:spcPts val="60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2500" i="1">
                              <a:solidFill>
                                <a:schemeClr val="tx1"/>
                              </a:solidFill>
                              <a:latin typeface="Cambria Math" panose="02040503050406030204" pitchFamily="18" charset="0"/>
                              <a:ea typeface="Calibri" panose="020F0502020204030204" pitchFamily="34" charset="0"/>
                              <a:cs typeface="Calibri" panose="020F0502020204030204" pitchFamily="34" charset="0"/>
                            </a:rPr>
                          </m:ctrlPr>
                        </m:dPr>
                        <m:e>
                          <m:m>
                            <m:mPr>
                              <m:plcHide m:val="on"/>
                              <m:mcs>
                                <m:mc>
                                  <m:mcPr>
                                    <m:count m:val="1"/>
                                    <m:mcJc m:val="center"/>
                                  </m:mcPr>
                                </m:mc>
                              </m:mcs>
                              <m:ctrlPr>
                                <a:rPr lang="en-US" sz="2500" i="1">
                                  <a:solidFill>
                                    <a:schemeClr val="tx1"/>
                                  </a:solidFill>
                                  <a:latin typeface="Cambria Math" panose="02040503050406030204" pitchFamily="18" charset="0"/>
                                  <a:ea typeface="Calibri" panose="020F0502020204030204" pitchFamily="34" charset="0"/>
                                  <a:cs typeface="Calibri" panose="020F0502020204030204" pitchFamily="34" charset="0"/>
                                </a:rPr>
                              </m:ctrlPr>
                            </m:mPr>
                            <m:mr>
                              <m:e>
                                <m:sSubSup>
                                  <m:sSubSupPr>
                                    <m:ctrlPr>
                                      <a:rPr lang="en-US" sz="25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SupPr>
                                  <m:e>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𝑽</m:t>
                                    </m:r>
                                  </m:e>
                                  <m:sub>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𝑠</m:t>
                                    </m:r>
                                  </m:sub>
                                  <m:sup>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𝑎</m:t>
                                    </m:r>
                                  </m:sup>
                                </m:sSubSup>
                              </m:e>
                            </m:mr>
                            <m:mr>
                              <m:e>
                                <m:sSubSup>
                                  <m:sSubSupPr>
                                    <m:ctrlPr>
                                      <a:rPr lang="en-US" sz="25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SupPr>
                                  <m:e>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𝑽</m:t>
                                    </m:r>
                                  </m:e>
                                  <m:sub>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𝑠</m:t>
                                    </m:r>
                                  </m:sub>
                                  <m:sup>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𝑏</m:t>
                                    </m:r>
                                  </m:sup>
                                </m:sSubSup>
                              </m:e>
                            </m:mr>
                            <m:mr>
                              <m:e>
                                <m:sSubSup>
                                  <m:sSubSupPr>
                                    <m:ctrlPr>
                                      <a:rPr lang="en-US" sz="25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SupPr>
                                  <m:e>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𝑽</m:t>
                                    </m:r>
                                  </m:e>
                                  <m:sub>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𝑠</m:t>
                                    </m:r>
                                  </m:sub>
                                  <m:sup>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𝑐</m:t>
                                    </m:r>
                                  </m:sup>
                                </m:sSubSup>
                              </m:e>
                            </m:mr>
                          </m:m>
                        </m:e>
                      </m:d>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m:t>
                      </m:r>
                      <m:d>
                        <m:dPr>
                          <m:begChr m:val="["/>
                          <m:endChr m:val="]"/>
                          <m:ctrlPr>
                            <a:rPr lang="en-US" sz="2500" i="1">
                              <a:solidFill>
                                <a:schemeClr val="tx1"/>
                              </a:solidFill>
                              <a:latin typeface="Cambria Math" panose="02040503050406030204" pitchFamily="18" charset="0"/>
                              <a:ea typeface="Calibri" panose="020F0502020204030204" pitchFamily="34" charset="0"/>
                              <a:cs typeface="Calibri" panose="020F0502020204030204" pitchFamily="34" charset="0"/>
                            </a:rPr>
                          </m:ctrlPr>
                        </m:dPr>
                        <m:e>
                          <m:m>
                            <m:mPr>
                              <m:plcHide m:val="on"/>
                              <m:mcs>
                                <m:mc>
                                  <m:mcPr>
                                    <m:count m:val="1"/>
                                    <m:mcJc m:val="center"/>
                                  </m:mcPr>
                                </m:mc>
                              </m:mcs>
                              <m:ctrlPr>
                                <a:rPr lang="en-US" sz="2500" i="1">
                                  <a:solidFill>
                                    <a:schemeClr val="tx1"/>
                                  </a:solidFill>
                                  <a:latin typeface="Cambria Math" panose="02040503050406030204" pitchFamily="18" charset="0"/>
                                  <a:ea typeface="Calibri" panose="020F0502020204030204" pitchFamily="34" charset="0"/>
                                  <a:cs typeface="Calibri" panose="020F0502020204030204" pitchFamily="34" charset="0"/>
                                </a:rPr>
                              </m:ctrlPr>
                            </m:mPr>
                            <m:mr>
                              <m:e>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1.0∠</m:t>
                                </m:r>
                                <m:sSup>
                                  <m:sSupPr>
                                    <m:ctrlPr>
                                      <a:rPr lang="en-US" sz="25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pPr>
                                  <m:e>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0</m:t>
                                    </m:r>
                                  </m:e>
                                  <m:sup>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m:t>
                                    </m:r>
                                  </m:sup>
                                </m:sSup>
                              </m:e>
                            </m:mr>
                            <m:mr>
                              <m:e>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1.0∠−</m:t>
                                </m:r>
                                <m:sSup>
                                  <m:sSupPr>
                                    <m:ctrlPr>
                                      <a:rPr lang="en-US" sz="25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pPr>
                                  <m:e>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120</m:t>
                                    </m:r>
                                  </m:e>
                                  <m:sup>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m:t>
                                    </m:r>
                                  </m:sup>
                                </m:sSup>
                              </m:e>
                            </m:mr>
                            <m:mr>
                              <m:e>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1.0∠</m:t>
                                </m:r>
                                <m:sSup>
                                  <m:sSupPr>
                                    <m:ctrlPr>
                                      <a:rPr lang="en-US" sz="25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pPr>
                                  <m:e>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120</m:t>
                                    </m:r>
                                  </m:e>
                                  <m:sup>
                                    <m:r>
                                      <a:rPr lang="en-US" sz="2500">
                                        <a:solidFill>
                                          <a:schemeClr val="tx1"/>
                                        </a:solidFill>
                                        <a:latin typeface="Cambria Math" panose="02040503050406030204" pitchFamily="18" charset="0"/>
                                        <a:ea typeface="Calibri" panose="020F0502020204030204" pitchFamily="34" charset="0"/>
                                        <a:cs typeface="Calibri" panose="020F0502020204030204" pitchFamily="34" charset="0"/>
                                      </a:rPr>
                                      <m:t>∘</m:t>
                                    </m:r>
                                  </m:sup>
                                </m:sSup>
                              </m:e>
                            </m:mr>
                          </m:m>
                        </m:e>
                      </m:d>
                    </m:oMath>
                  </m:oMathPara>
                </a14:m>
                <a:endPar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20000"/>
                  </a:lnSpc>
                  <a:spcBef>
                    <a:spcPts val="600"/>
                  </a:spcBef>
                  <a:spcAft>
                    <a:spcPts val="600"/>
                  </a:spcAft>
                  <a:buNone/>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where subscript </a:t>
                </a:r>
                <a:r>
                  <a:rPr lang="en-US" sz="2500" i="1" dirty="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is the source.</a:t>
                </a:r>
              </a:p>
              <a:p>
                <a:pPr algn="just">
                  <a:lnSpc>
                    <a:spcPct val="120000"/>
                  </a:lnSpc>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All the </a:t>
                </a:r>
                <a:r>
                  <a:rPr lang="en-US" sz="2500" dirty="0" err="1">
                    <a:solidFill>
                      <a:schemeClr val="tx1"/>
                    </a:solidFill>
                    <a:latin typeface="Calibri" panose="020F0502020204030204" pitchFamily="34" charset="0"/>
                    <a:ea typeface="Calibri" panose="020F0502020204030204" pitchFamily="34" charset="0"/>
                    <a:cs typeface="Calibri" panose="020F0502020204030204" pitchFamily="34" charset="0"/>
                  </a:rPr>
                  <a:t>prefault</a:t>
                </a: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load currents are considered to be 0 with the assumption that load currents are much smaller compared to the fault current.</a:t>
                </a: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990512"/>
                <a:ext cx="8649786" cy="4610187"/>
              </a:xfrm>
              <a:blipFill>
                <a:blip r:embed="rId2"/>
                <a:stretch>
                  <a:fillRect l="-564" r="-1128" b="-369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77</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p:sp>
        <p:nvSpPr>
          <p:cNvPr id="9" name="Footer Placeholder 4">
            <a:extLst>
              <a:ext uri="{FF2B5EF4-FFF2-40B4-BE49-F238E27FC236}">
                <a16:creationId xmlns:a16="http://schemas.microsoft.com/office/drawing/2014/main" id="{01C1B6BB-B4FD-50FF-8A15-43D26814227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030964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78</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9C390F0-7678-334A-80A7-B35683A8AAA6}"/>
                  </a:ext>
                </a:extLst>
              </p:cNvPr>
              <p:cNvSpPr txBox="1">
                <a:spLocks/>
              </p:cNvSpPr>
              <p:nvPr/>
            </p:nvSpPr>
            <p:spPr bwMode="auto">
              <a:xfrm>
                <a:off x="379915" y="925353"/>
                <a:ext cx="8560885" cy="515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600"/>
                  </a:spcBef>
                  <a:spcAft>
                    <a:spcPts val="6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Directly determining the Thevenin equivalent matrix in the phase domain is difficult. An indirect approach is considered due to the difficulty.</a:t>
                </a:r>
                <a:endPar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Utilities usually have information on equivalent positive‐, negative‐, and zero‐sequence impedance values at different buses in the transmission system.</a:t>
                </a:r>
              </a:p>
              <a:p>
                <a:pPr algn="just">
                  <a:spcBef>
                    <a:spcPts val="600"/>
                  </a:spcBef>
                  <a:spcAft>
                    <a:spcPts val="600"/>
                  </a:spcAft>
                </a:pPr>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The values can also be computed using the approach discussed in Section 2 of the slide (Modeling of Source Impedance).</a:t>
                </a:r>
              </a:p>
              <a:p>
                <a:pPr algn="just">
                  <a:spcBef>
                    <a:spcPts val="600"/>
                  </a:spcBef>
                  <a:spcAft>
                    <a:spcPts val="600"/>
                  </a:spcAft>
                </a:pPr>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The values are denoted as </a:t>
                </a:r>
                <a14:m>
                  <m:oMath xmlns:m="http://schemas.openxmlformats.org/officeDocument/2006/math">
                    <m:sSubSup>
                      <m:sSubSup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4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𝑠𝑚</m:t>
                        </m:r>
                      </m:sup>
                    </m:sSubSup>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4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𝑠𝑚</m:t>
                        </m:r>
                      </m:sup>
                    </m:sSubSup>
                  </m:oMath>
                </a14:m>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bus </a:t>
                </a:r>
                <a:r>
                  <a:rPr lang="en-US" sz="2400" i="1" kern="0"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Bef>
                    <a:spcPts val="600"/>
                  </a:spcBef>
                  <a:spcAft>
                    <a:spcPts val="600"/>
                  </a:spcAft>
                </a:pPr>
                <a:r>
                  <a:rPr lang="en-US" sz="2400" kern="0" dirty="0">
                    <a:solidFill>
                      <a:schemeClr val="tx1"/>
                    </a:solidFill>
                    <a:latin typeface="Calibri" panose="020F0502020204030204" pitchFamily="34" charset="0"/>
                    <a:ea typeface="Calibri" panose="020F0502020204030204" pitchFamily="34" charset="0"/>
                    <a:cs typeface="Calibri" panose="020F0502020204030204" pitchFamily="34" charset="0"/>
                  </a:rPr>
                  <a:t>The zero‐sequence impedance value only includes the impedance of the transformer due to the selected transformer connection.</a:t>
                </a:r>
              </a:p>
            </p:txBody>
          </p:sp>
        </mc:Choice>
        <mc:Fallback xmlns="">
          <p:sp>
            <p:nvSpPr>
              <p:cNvPr id="6" name="Content Placeholder 2">
                <a:extLst>
                  <a:ext uri="{FF2B5EF4-FFF2-40B4-BE49-F238E27FC236}">
                    <a16:creationId xmlns:a16="http://schemas.microsoft.com/office/drawing/2014/main" id="{89C390F0-7678-334A-80A7-B35683A8AAA6}"/>
                  </a:ext>
                </a:extLst>
              </p:cNvPr>
              <p:cNvSpPr txBox="1">
                <a:spLocks noRot="1" noChangeAspect="1" noMove="1" noResize="1" noEditPoints="1" noAdjustHandles="1" noChangeArrowheads="1" noChangeShapeType="1" noTextEdit="1"/>
              </p:cNvSpPr>
              <p:nvPr/>
            </p:nvSpPr>
            <p:spPr bwMode="auto">
              <a:xfrm>
                <a:off x="379915" y="925353"/>
                <a:ext cx="8560885" cy="5154775"/>
              </a:xfrm>
              <a:prstGeom prst="rect">
                <a:avLst/>
              </a:prstGeom>
              <a:blipFill>
                <a:blip r:embed="rId2"/>
                <a:stretch>
                  <a:fillRect l="-569" t="-947" r="-1068" b="-1538"/>
                </a:stretch>
              </a:blipFill>
              <a:ln w="9525">
                <a:noFill/>
                <a:miter lim="800000"/>
                <a:headEnd/>
                <a:tailEnd/>
              </a:ln>
              <a:effectLst/>
            </p:spPr>
            <p:txBody>
              <a:bodyPr/>
              <a:lstStyle/>
              <a:p>
                <a:r>
                  <a:rPr lang="en-US">
                    <a:noFill/>
                  </a:rPr>
                  <a:t> </a:t>
                </a:r>
              </a:p>
            </p:txBody>
          </p:sp>
        </mc:Fallback>
      </mc:AlternateContent>
      <p:sp>
        <p:nvSpPr>
          <p:cNvPr id="9" name="Footer Placeholder 4">
            <a:extLst>
              <a:ext uri="{FF2B5EF4-FFF2-40B4-BE49-F238E27FC236}">
                <a16:creationId xmlns:a16="http://schemas.microsoft.com/office/drawing/2014/main" id="{01C1B6BB-B4FD-50FF-8A15-43D26814227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928118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79914" y="733908"/>
            <a:ext cx="8384172" cy="3066044"/>
          </a:xfrm>
        </p:spPr>
        <p:txBody>
          <a:bodyPr/>
          <a:lstStyle/>
          <a:p>
            <a:pPr algn="just">
              <a:lnSpc>
                <a:spcPct val="120000"/>
              </a:lnSpc>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Delta/wye‐grounded transformers create an open circuit in the zero‐sequence circuit, where current flows through the transformer only on the wye‐grounded side.</a:t>
            </a:r>
          </a:p>
          <a:p>
            <a:pPr algn="just">
              <a:lnSpc>
                <a:spcPct val="120000"/>
              </a:lnSpc>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The transmission system is assumed to be fully balanced. As a result, the sequence networks are decoupled.</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79</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p:sp>
        <p:nvSpPr>
          <p:cNvPr id="9" name="Footer Placeholder 4">
            <a:extLst>
              <a:ext uri="{FF2B5EF4-FFF2-40B4-BE49-F238E27FC236}">
                <a16:creationId xmlns:a16="http://schemas.microsoft.com/office/drawing/2014/main" id="{9434E6DA-0124-9AD7-18C2-FCC76849785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9482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3681-48DC-4ECC-88D8-0239F4C7082B}"/>
              </a:ext>
            </a:extLst>
          </p:cNvPr>
          <p:cNvSpPr>
            <a:spLocks noGrp="1"/>
          </p:cNvSpPr>
          <p:nvPr>
            <p:ph type="title"/>
          </p:nvPr>
        </p:nvSpPr>
        <p:spPr/>
        <p:txBody>
          <a:bodyPr/>
          <a:lstStyle/>
          <a:p>
            <a:r>
              <a:rPr lang="en-US" dirty="0"/>
              <a:t>2. Modeling of Source Impedance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C45E9D-733D-4C08-B0C4-E7F7827B5662}"/>
                  </a:ext>
                </a:extLst>
              </p:cNvPr>
              <p:cNvSpPr>
                <a:spLocks noGrp="1"/>
              </p:cNvSpPr>
              <p:nvPr>
                <p:ph idx="1"/>
              </p:nvPr>
            </p:nvSpPr>
            <p:spPr>
              <a:xfrm>
                <a:off x="457200" y="906087"/>
                <a:ext cx="8229600" cy="5174041"/>
              </a:xfrm>
            </p:spPr>
            <p:txBody>
              <a:bodyPr/>
              <a:lstStyle/>
              <a:p>
                <a:pPr algn="just">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loop systems, if </a:t>
                </a:r>
                <a14:m>
                  <m:oMath xmlns:m="http://schemas.openxmlformats.org/officeDocument/2006/math">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𝐵𝑈𝑆</m:t>
                            </m:r>
                          </m:sub>
                        </m:sSub>
                      </m:e>
                    </m:d>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matrix of the entire system in phase domain is known, the diagonal submatrix </a:t>
                </a:r>
                <a14:m>
                  <m:oMath xmlns:m="http://schemas.openxmlformats.org/officeDocument/2006/math">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abc</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e>
                    </m:d>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corresponding to bus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the source impedance </a:t>
                </a:r>
                <a14:m>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matrix. This is also called the driving point impedance matrix. </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
                        </m:e>
                      </m:d>
                    </m:oMath>
                  </m:oMathPara>
                </a14:m>
                <a:endParaRPr lang="en-US" sz="24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Note: the driving point impedance obtained based on the positive‐sequence network topology of the system should not be used for fault calculations because it does not account for transformer connections that are important for the zero‐sequence network.</a:t>
                </a:r>
              </a:p>
              <a:p>
                <a:endParaRPr lang="en-US" dirty="0"/>
              </a:p>
            </p:txBody>
          </p:sp>
        </mc:Choice>
        <mc:Fallback xmlns="">
          <p:sp>
            <p:nvSpPr>
              <p:cNvPr id="3" name="Content Placeholder 2">
                <a:extLst>
                  <a:ext uri="{FF2B5EF4-FFF2-40B4-BE49-F238E27FC236}">
                    <a16:creationId xmlns:a16="http://schemas.microsoft.com/office/drawing/2014/main" id="{43C45E9D-733D-4C08-B0C4-E7F7827B5662}"/>
                  </a:ext>
                </a:extLst>
              </p:cNvPr>
              <p:cNvSpPr>
                <a:spLocks noGrp="1" noRot="1" noChangeAspect="1" noMove="1" noResize="1" noEditPoints="1" noAdjustHandles="1" noChangeArrowheads="1" noChangeShapeType="1" noTextEdit="1"/>
              </p:cNvSpPr>
              <p:nvPr>
                <p:ph idx="1"/>
              </p:nvPr>
            </p:nvSpPr>
            <p:spPr>
              <a:xfrm>
                <a:off x="457200" y="906087"/>
                <a:ext cx="8229600" cy="5174041"/>
              </a:xfrm>
              <a:blipFill>
                <a:blip r:embed="rId2"/>
                <a:stretch>
                  <a:fillRect l="-1111" t="-943"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DFC4B1F-8A6B-4C11-B329-C6110D75A765}"/>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8" name="Footer Placeholder 4">
            <a:extLst>
              <a:ext uri="{FF2B5EF4-FFF2-40B4-BE49-F238E27FC236}">
                <a16:creationId xmlns:a16="http://schemas.microsoft.com/office/drawing/2014/main" id="{C9CC8379-09EE-518E-9B73-EC0DD10BE4B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923446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80</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9C390F0-7678-334A-80A7-B35683A8AAA6}"/>
                  </a:ext>
                </a:extLst>
              </p:cNvPr>
              <p:cNvSpPr txBox="1">
                <a:spLocks/>
              </p:cNvSpPr>
              <p:nvPr/>
            </p:nvSpPr>
            <p:spPr bwMode="auto">
              <a:xfrm>
                <a:off x="274320" y="1028720"/>
                <a:ext cx="8869680" cy="434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600"/>
                  </a:spcBef>
                  <a:spcAft>
                    <a:spcPts val="60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The impedance matrix of the system in the sequence domain can be written as follows: </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
                        </m:e>
                      </m:d>
                    </m:oMath>
                  </m:oMathPara>
                </a14:m>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use transformation to convert this matrix to phase domain</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
                        </m:e>
                      </m:d>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e>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
                        </m:e>
                      </m:d>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
                        </m:e>
                      </m:d>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e>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6" name="Content Placeholder 2">
                <a:extLst>
                  <a:ext uri="{FF2B5EF4-FFF2-40B4-BE49-F238E27FC236}">
                    <a16:creationId xmlns:a16="http://schemas.microsoft.com/office/drawing/2014/main" id="{89C390F0-7678-334A-80A7-B35683A8AAA6}"/>
                  </a:ext>
                </a:extLst>
              </p:cNvPr>
              <p:cNvSpPr txBox="1">
                <a:spLocks noRot="1" noChangeAspect="1" noMove="1" noResize="1" noEditPoints="1" noAdjustHandles="1" noChangeArrowheads="1" noChangeShapeType="1" noTextEdit="1"/>
              </p:cNvSpPr>
              <p:nvPr/>
            </p:nvSpPr>
            <p:spPr bwMode="auto">
              <a:xfrm>
                <a:off x="274320" y="1028720"/>
                <a:ext cx="8869680" cy="4343380"/>
              </a:xfrm>
              <a:prstGeom prst="rect">
                <a:avLst/>
              </a:prstGeom>
              <a:blipFill>
                <a:blip r:embed="rId2"/>
                <a:stretch>
                  <a:fillRect l="-1375" t="-1404" r="-1375"/>
                </a:stretch>
              </a:blipFill>
              <a:ln w="9525">
                <a:noFill/>
                <a:miter lim="800000"/>
                <a:headEnd/>
                <a:tailEnd/>
              </a:ln>
              <a:effectLst/>
            </p:spPr>
            <p:txBody>
              <a:bodyPr/>
              <a:lstStyle/>
              <a:p>
                <a:r>
                  <a:rPr lang="en-US">
                    <a:noFill/>
                  </a:rPr>
                  <a:t> </a:t>
                </a:r>
              </a:p>
            </p:txBody>
          </p:sp>
        </mc:Fallback>
      </mc:AlternateContent>
      <p:sp>
        <p:nvSpPr>
          <p:cNvPr id="9" name="Footer Placeholder 4">
            <a:extLst>
              <a:ext uri="{FF2B5EF4-FFF2-40B4-BE49-F238E27FC236}">
                <a16:creationId xmlns:a16="http://schemas.microsoft.com/office/drawing/2014/main" id="{9434E6DA-0124-9AD7-18C2-FCC76849785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859920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79914" y="733908"/>
            <a:ext cx="8489766" cy="3066044"/>
          </a:xfrm>
        </p:spPr>
        <p:txBody>
          <a:bodyPr/>
          <a:lstStyle/>
          <a:p>
            <a:pPr marL="0" indent="0" algn="just">
              <a:spcBef>
                <a:spcPts val="600"/>
              </a:spcBef>
              <a:spcAft>
                <a:spcPts val="60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where </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is a complex number equal to 1</a:t>
            </a:r>
            <a:r>
              <a:rPr lang="en-US" sz="2400" dirty="0">
                <a:solidFill>
                  <a:schemeClr val="tx1"/>
                </a:solidFill>
                <a:latin typeface="Calibri" panose="020F0502020204030204" pitchFamily="34" charset="0"/>
                <a:ea typeface="Cambria Math" panose="02040503050406030204" pitchFamily="18" charset="0"/>
                <a:cs typeface="Calibri" panose="020F0502020204030204" pitchFamily="34" charset="0"/>
              </a:rPr>
              <a:t>∠120</a:t>
            </a:r>
            <a:r>
              <a:rPr lang="en-US" sz="2400" baseline="30000" dirty="0">
                <a:solidFill>
                  <a:schemeClr val="tx1"/>
                </a:solidFill>
                <a:latin typeface="Calibri" panose="020F0502020204030204" pitchFamily="34" charset="0"/>
                <a:ea typeface="Cambria Math" panose="02040503050406030204" pitchFamily="18" charset="0"/>
                <a:cs typeface="Calibri" panose="020F0502020204030204" pitchFamily="34" charset="0"/>
              </a:rPr>
              <a:t>o</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Let bus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be the candidate bus for faults.</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Since all the feeder sections between the substation bus (bus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and the faulted bus are in series, we can add their impedance matrices to compute the equivalent impedance matrix. </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All the feeder sections not in the path from the substation to the faulted bus do not influence the fault current and thus are not included in the calculations. </a:t>
            </a:r>
          </a:p>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Consider this matrix to be:</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81</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9C390F0-7678-334A-80A7-B35683A8AAA6}"/>
                  </a:ext>
                </a:extLst>
              </p:cNvPr>
              <p:cNvSpPr txBox="1">
                <a:spLocks/>
              </p:cNvSpPr>
              <p:nvPr/>
            </p:nvSpPr>
            <p:spPr bwMode="auto">
              <a:xfrm>
                <a:off x="3943699" y="4441836"/>
                <a:ext cx="3396901" cy="13742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ctr">
                  <a:spcBef>
                    <a:spcPts val="600"/>
                  </a:spcBef>
                  <a:spcAft>
                    <a:spcPts val="600"/>
                  </a:spcAft>
                  <a:buNone/>
                </a:pPr>
                <a14:m>
                  <m:oMath xmlns:m="http://schemas.openxmlformats.org/officeDocument/2006/math">
                    <m:d>
                      <m:dPr>
                        <m:begChr m:val="["/>
                        <m:end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e>
                    </m:d>
                  </m:oMath>
                </a14:m>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pPr marL="0" indent="0" algn="just">
                  <a:spcBef>
                    <a:spcPts val="600"/>
                  </a:spcBef>
                  <a:spcAft>
                    <a:spcPts val="600"/>
                  </a:spcAft>
                  <a:buNone/>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6" name="Content Placeholder 2">
                <a:extLst>
                  <a:ext uri="{FF2B5EF4-FFF2-40B4-BE49-F238E27FC236}">
                    <a16:creationId xmlns:a16="http://schemas.microsoft.com/office/drawing/2014/main" id="{89C390F0-7678-334A-80A7-B35683A8AAA6}"/>
                  </a:ext>
                </a:extLst>
              </p:cNvPr>
              <p:cNvSpPr txBox="1">
                <a:spLocks noRot="1" noChangeAspect="1" noMove="1" noResize="1" noEditPoints="1" noAdjustHandles="1" noChangeArrowheads="1" noChangeShapeType="1" noTextEdit="1"/>
              </p:cNvSpPr>
              <p:nvPr/>
            </p:nvSpPr>
            <p:spPr bwMode="auto">
              <a:xfrm>
                <a:off x="3943699" y="4441836"/>
                <a:ext cx="3396901" cy="1374267"/>
              </a:xfrm>
              <a:prstGeom prst="rect">
                <a:avLst/>
              </a:prstGeom>
              <a:blipFill>
                <a:blip r:embed="rId2"/>
                <a:stretch>
                  <a:fillRect b="-889"/>
                </a:stretch>
              </a:blipFill>
              <a:ln w="9525">
                <a:noFill/>
                <a:miter lim="800000"/>
                <a:headEnd/>
                <a:tailEnd/>
              </a:ln>
              <a:effectLst/>
            </p:spPr>
            <p:txBody>
              <a:bodyPr/>
              <a:lstStyle/>
              <a:p>
                <a:r>
                  <a:rPr lang="en-US">
                    <a:noFill/>
                  </a:rPr>
                  <a:t> </a:t>
                </a:r>
              </a:p>
            </p:txBody>
          </p:sp>
        </mc:Fallback>
      </mc:AlternateContent>
      <p:sp>
        <p:nvSpPr>
          <p:cNvPr id="9" name="Footer Placeholder 4">
            <a:extLst>
              <a:ext uri="{FF2B5EF4-FFF2-40B4-BE49-F238E27FC236}">
                <a16:creationId xmlns:a16="http://schemas.microsoft.com/office/drawing/2014/main" id="{D00187A9-A02E-1638-C098-9A0707E4703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887814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79913" y="733908"/>
                <a:ext cx="8306885" cy="4730246"/>
              </a:xfrm>
            </p:spPr>
            <p:txBody>
              <a:bodyPr/>
              <a:lstStyle/>
              <a:p>
                <a:pPr algn="just">
                  <a:spcBef>
                    <a:spcPts val="12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Now, this matrix is added to the system impedance matrix to get the impedance matrix from the equivalent source to the faulted bus, </a:t>
                </a:r>
              </a:p>
              <a:p>
                <a:pPr marL="0" indent="0" algn="ctr">
                  <a:spcBef>
                    <a:spcPts val="1200"/>
                  </a:spcBef>
                  <a:spcAft>
                    <a:spcPts val="1200"/>
                  </a:spcAft>
                  <a:buNone/>
                </a:pPr>
                <a14:m>
                  <m:oMath xmlns:m="http://schemas.openxmlformats.org/officeDocument/2006/math">
                    <m:d>
                      <m:dPr>
                        <m:begChr m:val="["/>
                        <m:end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e>
                    </m:d>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1200"/>
                  </a:spcBef>
                  <a:spcAft>
                    <a:spcPts val="1200"/>
                  </a:spcAft>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Note: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This summation can only be done if both matrices on the right‐hand side are in per unit, or impedances are referred to the low‐voltage side of the transformer due to different voltage levels of the distribution system and the bulk power system.</a:t>
                </a:r>
              </a:p>
              <a:p>
                <a:pPr marL="0" indent="0" algn="just">
                  <a:spcBef>
                    <a:spcPts val="600"/>
                  </a:spcBef>
                  <a:spcAft>
                    <a:spcPts val="600"/>
                  </a:spcAft>
                  <a:buNone/>
                </a:pPr>
                <a:endParaRPr lang="en-US" sz="1800" b="1" dirty="0">
                  <a:solidFill>
                    <a:schemeClr val="tx1"/>
                  </a:solidFill>
                  <a:ea typeface="Calibri" panose="020F0502020204030204" pitchFamily="34" charset="0"/>
                  <a:cs typeface="Times New Roman" panose="02020603050405020304" pitchFamily="18" charset="0"/>
                </a:endParaRPr>
              </a:p>
              <a:p>
                <a:pPr marL="0" indent="0" algn="just">
                  <a:spcBef>
                    <a:spcPts val="600"/>
                  </a:spcBef>
                  <a:spcAft>
                    <a:spcPts val="600"/>
                  </a:spcAft>
                  <a:buNone/>
                </a:pPr>
                <a:endParaRPr lang="en-US" sz="1800" b="1"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379913" y="733908"/>
                <a:ext cx="8306885" cy="4730246"/>
              </a:xfrm>
              <a:blipFill>
                <a:blip r:embed="rId2"/>
                <a:stretch>
                  <a:fillRect l="-1101" t="-1031" r="-1174" b="-38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82</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p:sp>
        <p:nvSpPr>
          <p:cNvPr id="6" name="Footer Placeholder 4">
            <a:extLst>
              <a:ext uri="{FF2B5EF4-FFF2-40B4-BE49-F238E27FC236}">
                <a16:creationId xmlns:a16="http://schemas.microsoft.com/office/drawing/2014/main" id="{2A377740-2F9E-93EF-113E-73B34EA61AC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894210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79915" y="3179241"/>
            <a:ext cx="8306885" cy="2699666"/>
          </a:xfrm>
        </p:spPr>
        <p:txBody>
          <a:bodyPr/>
          <a:lstStyle/>
          <a:p>
            <a:pPr algn="just">
              <a:spcBef>
                <a:spcPts val="600"/>
              </a:spcBef>
              <a:spcAft>
                <a:spcPts val="60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For a three‐phase fault at bus </a:t>
            </a:r>
            <a:r>
              <a:rPr lang="en-US" sz="28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current will flow from the substation to bus </a:t>
            </a:r>
            <a:r>
              <a:rPr lang="en-US" sz="28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60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Since there is no additional source, no other currents will flow. </a:t>
            </a:r>
          </a:p>
          <a:p>
            <a:pPr algn="just">
              <a:spcBef>
                <a:spcPts val="600"/>
              </a:spcBef>
              <a:spcAft>
                <a:spcPts val="60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Also, we assume that the fault impedance is 0. </a:t>
            </a:r>
            <a:endParaRPr lang="en-US" sz="2400" dirty="0">
              <a:solidFill>
                <a:schemeClr val="tx1"/>
              </a:solidFill>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83</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7.2 Three – Phase Fault</a:t>
            </a:r>
          </a:p>
        </p:txBody>
      </p:sp>
      <p:pic>
        <p:nvPicPr>
          <p:cNvPr id="7" name="Picture 6">
            <a:extLst>
              <a:ext uri="{FF2B5EF4-FFF2-40B4-BE49-F238E27FC236}">
                <a16:creationId xmlns:a16="http://schemas.microsoft.com/office/drawing/2014/main" id="{48091D15-A63C-C040-6FEA-6571CD27E95E}"/>
              </a:ext>
            </a:extLst>
          </p:cNvPr>
          <p:cNvPicPr>
            <a:picLocks noChangeAspect="1"/>
          </p:cNvPicPr>
          <p:nvPr/>
        </p:nvPicPr>
        <p:blipFill>
          <a:blip r:embed="rId2"/>
          <a:stretch>
            <a:fillRect/>
          </a:stretch>
        </p:blipFill>
        <p:spPr>
          <a:xfrm>
            <a:off x="2065010" y="668397"/>
            <a:ext cx="5013979" cy="2309622"/>
          </a:xfrm>
          <a:prstGeom prst="rect">
            <a:avLst/>
          </a:prstGeom>
        </p:spPr>
      </p:pic>
      <p:sp>
        <p:nvSpPr>
          <p:cNvPr id="8" name="TextBox 7">
            <a:extLst>
              <a:ext uri="{FF2B5EF4-FFF2-40B4-BE49-F238E27FC236}">
                <a16:creationId xmlns:a16="http://schemas.microsoft.com/office/drawing/2014/main" id="{4247DC9E-CA30-CBC9-6272-1FB551F278B0}"/>
              </a:ext>
            </a:extLst>
          </p:cNvPr>
          <p:cNvSpPr txBox="1"/>
          <p:nvPr/>
        </p:nvSpPr>
        <p:spPr>
          <a:xfrm>
            <a:off x="2334751" y="2902242"/>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Three – phase fault at bus </a:t>
            </a:r>
            <a:r>
              <a:rPr lang="en-US" sz="1200" i="1" dirty="0">
                <a:latin typeface="Calibri" panose="020F0502020204030204" pitchFamily="34" charset="0"/>
                <a:cs typeface="Calibri" panose="020F0502020204030204" pitchFamily="34" charset="0"/>
              </a:rPr>
              <a:t>i</a:t>
            </a:r>
          </a:p>
        </p:txBody>
      </p:sp>
      <p:sp>
        <p:nvSpPr>
          <p:cNvPr id="6" name="Footer Placeholder 4">
            <a:extLst>
              <a:ext uri="{FF2B5EF4-FFF2-40B4-BE49-F238E27FC236}">
                <a16:creationId xmlns:a16="http://schemas.microsoft.com/office/drawing/2014/main" id="{85FC524B-260E-7A9F-941E-C636A48ED4B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578683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18557" y="1028721"/>
                <a:ext cx="8306885" cy="3066044"/>
              </a:xfrm>
            </p:spPr>
            <p:txBody>
              <a:bodyPr/>
              <a:lstStyle/>
              <a:p>
                <a:pPr algn="just">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If the fault is a high impedance fault, these assumptions will not be fully valid. The Figure above shows the conditions for a three‐phase fault.</a:t>
                </a:r>
              </a:p>
              <a:p>
                <a:pPr algn="just">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The fault currents are, </a:t>
                </a:r>
                <a14:m>
                  <m:oMath xmlns:m="http://schemas.openxmlformats.org/officeDocument/2006/math">
                    <m:sSubSup>
                      <m:sSubSupPr>
                        <m:ctrlP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𝑎𝑏𝑐𝐹</m:t>
                        </m:r>
                      </m:sup>
                    </m:sSub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a14:m>
                <a:r>
                  <a:rPr lang="en-US" sz="2500" dirty="0">
                    <a:effectLst/>
                    <a:latin typeface="Calibri" panose="020F0502020204030204" pitchFamily="34" charset="0"/>
                    <a:ea typeface="Calibri" panose="020F0502020204030204" pitchFamily="34" charset="0"/>
                    <a:cs typeface="Calibri" panose="020F0502020204030204" pitchFamily="34" charset="0"/>
                  </a:rPr>
                  <a:t> </a:t>
                </a: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gn="just">
                  <a:spcBef>
                    <a:spcPts val="600"/>
                  </a:spcBef>
                  <a:spcAft>
                    <a:spcPts val="600"/>
                  </a:spcAft>
                </a:pPr>
                <a:endParaRPr lang="en-US" sz="1800" dirty="0">
                  <a:solidFill>
                    <a:schemeClr val="tx1"/>
                  </a:solidFill>
                  <a:ea typeface="Calibri" panose="020F0502020204030204" pitchFamily="34" charset="0"/>
                  <a:cs typeface="Times New Roman" panose="02020603050405020304" pitchFamily="18" charset="0"/>
                </a:endParaRPr>
              </a:p>
              <a:p>
                <a:pPr marL="0" indent="0" algn="just">
                  <a:spcBef>
                    <a:spcPts val="600"/>
                  </a:spcBef>
                  <a:spcAft>
                    <a:spcPts val="600"/>
                  </a:spcAft>
                  <a:buNone/>
                </a:pPr>
                <a:endParaRPr lang="en-US" sz="1800" b="1"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18557" y="1028721"/>
                <a:ext cx="8306885" cy="3066044"/>
              </a:xfrm>
              <a:blipFill>
                <a:blip r:embed="rId2"/>
                <a:stretch>
                  <a:fillRect l="-661" t="-1590" r="-124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84</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7.2 Three – Phase Fault</a:t>
            </a:r>
          </a:p>
        </p:txBody>
      </p:sp>
      <p:sp>
        <p:nvSpPr>
          <p:cNvPr id="6" name="Footer Placeholder 4">
            <a:extLst>
              <a:ext uri="{FF2B5EF4-FFF2-40B4-BE49-F238E27FC236}">
                <a16:creationId xmlns:a16="http://schemas.microsoft.com/office/drawing/2014/main" id="{85FC524B-260E-7A9F-941E-C636A48ED4B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643873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777871"/>
                <a:ext cx="8755380" cy="2905130"/>
              </a:xfrm>
            </p:spPr>
            <p:txBody>
              <a:bodyPr/>
              <a:lstStyle/>
              <a:p>
                <a:pPr algn="just">
                  <a:spcBef>
                    <a:spcPts val="12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equation from the voltage drop from the source to bus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i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is,</a:t>
                </a:r>
              </a:p>
              <a:p>
                <a:pPr marL="0" indent="0" algn="ctr">
                  <a:spcBef>
                    <a:spcPts val="1200"/>
                  </a:spcBef>
                  <a:spcAft>
                    <a:spcPts val="1200"/>
                  </a:spcAft>
                  <a:buNone/>
                </a:pPr>
                <a14:m>
                  <m:oMath xmlns:m="http://schemas.openxmlformats.org/officeDocument/2006/math">
                    <m:d>
                      <m:dPr>
                        <m:begChr m:val="["/>
                        <m:end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a14:m>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algn="just">
                  <a:spcBef>
                    <a:spcPts val="120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For a solidly grounded fault, all the voltages at bus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will be 0.</a:t>
                </a:r>
              </a:p>
              <a:p>
                <a:pPr marL="0" indent="0" algn="just">
                  <a:spcBef>
                    <a:spcPts val="600"/>
                  </a:spcBef>
                  <a:spcAft>
                    <a:spcPts val="600"/>
                  </a:spcAft>
                  <a:buNone/>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endParaRPr lang="en-US" sz="1800" dirty="0">
                  <a:solidFill>
                    <a:schemeClr val="tx1"/>
                  </a:solidFill>
                  <a:ea typeface="Calibri" panose="020F0502020204030204" pitchFamily="34" charset="0"/>
                  <a:cs typeface="Times New Roman" panose="02020603050405020304" pitchFamily="18" charset="0"/>
                </a:endParaRPr>
              </a:p>
              <a:p>
                <a:pPr marL="0" indent="0" algn="just">
                  <a:spcBef>
                    <a:spcPts val="600"/>
                  </a:spcBef>
                  <a:spcAft>
                    <a:spcPts val="600"/>
                  </a:spcAft>
                  <a:buNone/>
                </a:pPr>
                <a:endParaRPr lang="en-US" sz="1800" b="1"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777871"/>
                <a:ext cx="8755380" cy="2905130"/>
              </a:xfrm>
              <a:blipFill>
                <a:blip r:embed="rId2"/>
                <a:stretch>
                  <a:fillRect l="-557" t="-1681" b="-63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85</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7.2 Three – Phase Fault</a:t>
            </a:r>
          </a:p>
        </p:txBody>
      </p:sp>
      <p:sp>
        <p:nvSpPr>
          <p:cNvPr id="6" name="Footer Placeholder 4">
            <a:extLst>
              <a:ext uri="{FF2B5EF4-FFF2-40B4-BE49-F238E27FC236}">
                <a16:creationId xmlns:a16="http://schemas.microsoft.com/office/drawing/2014/main" id="{B0A376CE-E05C-097B-5B32-A2D4CC5F305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880776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777870"/>
                <a:ext cx="8755380" cy="4937133"/>
              </a:xfrm>
            </p:spPr>
            <p:txBody>
              <a:bodyPr/>
              <a:lstStyle/>
              <a:p>
                <a:pPr algn="just">
                  <a:spcBef>
                    <a:spcPts val="600"/>
                  </a:spcBef>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Applying this condition and substituting values of the source bus voltage, we get,</a:t>
                </a:r>
              </a:p>
              <a:p>
                <a:pPr marL="0" indent="0" algn="just">
                  <a:spcBef>
                    <a:spcPts val="60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m:oMathPara>
                </a14:m>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the next step, we get,</a:t>
                </a:r>
              </a:p>
              <a:p>
                <a:pPr marL="0" indent="0" algn="just">
                  <a:spcBef>
                    <a:spcPts val="60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e>
                      </m:d>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endParaRPr lang="en-US" sz="1800" dirty="0">
                  <a:solidFill>
                    <a:schemeClr val="tx1"/>
                  </a:solidFill>
                  <a:ea typeface="Calibri" panose="020F0502020204030204" pitchFamily="34" charset="0"/>
                  <a:cs typeface="Times New Roman" panose="02020603050405020304" pitchFamily="18" charset="0"/>
                </a:endParaRPr>
              </a:p>
              <a:p>
                <a:pPr marL="0" indent="0" algn="just">
                  <a:spcBef>
                    <a:spcPts val="600"/>
                  </a:spcBef>
                  <a:spcAft>
                    <a:spcPts val="600"/>
                  </a:spcAft>
                  <a:buNone/>
                </a:pPr>
                <a:endParaRPr lang="en-US" sz="1800" b="1"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777870"/>
                <a:ext cx="8755380" cy="4937133"/>
              </a:xfrm>
              <a:blipFill>
                <a:blip r:embed="rId2"/>
                <a:stretch>
                  <a:fillRect l="-557" t="-988" r="-104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86</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7.2 Three – Phase Fault</a:t>
            </a:r>
          </a:p>
        </p:txBody>
      </p:sp>
      <p:sp>
        <p:nvSpPr>
          <p:cNvPr id="6" name="Footer Placeholder 4">
            <a:extLst>
              <a:ext uri="{FF2B5EF4-FFF2-40B4-BE49-F238E27FC236}">
                <a16:creationId xmlns:a16="http://schemas.microsoft.com/office/drawing/2014/main" id="{B0A376CE-E05C-097B-5B32-A2D4CC5F305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490410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777871"/>
            <a:ext cx="8464099" cy="3679830"/>
          </a:xfrm>
        </p:spPr>
        <p:txBody>
          <a:bodyPr/>
          <a:lstStyle/>
          <a:p>
            <a:pPr algn="just">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If the system has additional sources, they can be applied one at a time while removing the equivalent source at the substation.</a:t>
            </a:r>
          </a:p>
          <a:p>
            <a:pPr algn="just">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Source impedance matrix needs to be known and the equivalent impedance matrix from each source to bus</a:t>
            </a:r>
            <a:r>
              <a:rPr lang="en-US" sz="2500" i="1" dirty="0">
                <a:solidFill>
                  <a:schemeClr val="tx1"/>
                </a:solidFill>
                <a:latin typeface="Calibri" panose="020F0502020204030204" pitchFamily="34" charset="0"/>
                <a:ea typeface="Calibri" panose="020F0502020204030204" pitchFamily="34" charset="0"/>
                <a:cs typeface="Calibri" panose="020F0502020204030204" pitchFamily="34" charset="0"/>
              </a:rPr>
              <a:t> i </a:t>
            </a: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must be determined.</a:t>
            </a:r>
          </a:p>
          <a:p>
            <a:pPr algn="just">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Voltages at the source terminal are required for the calculations.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87</a:t>
            </a:fld>
            <a:endParaRPr lang="en-US" dirty="0"/>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7.2 Three – Phase Fault</a:t>
            </a:r>
          </a:p>
        </p:txBody>
      </p:sp>
      <p:sp>
        <p:nvSpPr>
          <p:cNvPr id="6" name="Footer Placeholder 4">
            <a:extLst>
              <a:ext uri="{FF2B5EF4-FFF2-40B4-BE49-F238E27FC236}">
                <a16:creationId xmlns:a16="http://schemas.microsoft.com/office/drawing/2014/main" id="{A3BA843D-77EC-A16A-140C-E8E0696DFF9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05864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777870"/>
            <a:ext cx="8464099" cy="4937133"/>
          </a:xfrm>
        </p:spPr>
        <p:txBody>
          <a:bodyPr/>
          <a:lstStyle/>
          <a:p>
            <a:pPr algn="just">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For inverter-based sources, their characteristics under faults and operating rules must be known.</a:t>
            </a:r>
          </a:p>
          <a:p>
            <a:pPr algn="just">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Some inverter‐based sources are automatically disconnected during fault, and most are adjusted to produce a smaller current by adjusting the impedance of inverter, which makes fault calculations challenging.</a:t>
            </a:r>
          </a:p>
          <a:p>
            <a:pPr algn="just">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However, if we can compute fault currents for all the sources one at a time, all the fault currents can be added using superposition to compute the cumulative current. </a:t>
            </a:r>
          </a:p>
          <a:p>
            <a:pPr algn="just">
              <a:spcBef>
                <a:spcPts val="600"/>
              </a:spcBef>
              <a:spcAft>
                <a:spcPts val="600"/>
              </a:spcAft>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Since the circuit is linear, superposition can be applied without affecting the results.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88</a:t>
            </a:fld>
            <a:endParaRPr lang="en-US" dirty="0"/>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7.2 Three – Phase Fault</a:t>
            </a:r>
          </a:p>
        </p:txBody>
      </p:sp>
      <p:sp>
        <p:nvSpPr>
          <p:cNvPr id="6" name="Footer Placeholder 4">
            <a:extLst>
              <a:ext uri="{FF2B5EF4-FFF2-40B4-BE49-F238E27FC236}">
                <a16:creationId xmlns:a16="http://schemas.microsoft.com/office/drawing/2014/main" id="{A3BA843D-77EC-A16A-140C-E8E0696DFF9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866874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620153"/>
                <a:ext cx="8595361" cy="5302259"/>
              </a:xfrm>
            </p:spPr>
            <p:txBody>
              <a:bodyPr/>
              <a:lstStyle/>
              <a:p>
                <a:pPr>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 fault at bus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current will flow from the substation to bus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the two faulted phases and </a:t>
                </a: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 current on the third phase</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 shown in the Figure, a fault between phases b and c is considered. </a:t>
                </a:r>
              </a:p>
              <a:p>
                <a:pPr marL="0" marR="0">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currents for this fault are</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voltage drop equation from the source to bus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p>
                                </m:sSubSup>
                              </m:e>
                            </m:mr>
                          </m:m>
                        </m:e>
                      </m:d>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620153"/>
                <a:ext cx="8595361" cy="5302259"/>
              </a:xfrm>
              <a:blipFill>
                <a:blip r:embed="rId2"/>
                <a:stretch>
                  <a:fillRect l="-567" t="-920" r="-142" b="-92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89</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7.3 Double-Line-to-Ground (DLG) Fault</a:t>
            </a:r>
          </a:p>
        </p:txBody>
      </p:sp>
      <p:pic>
        <p:nvPicPr>
          <p:cNvPr id="7" name="Picture 6">
            <a:extLst>
              <a:ext uri="{FF2B5EF4-FFF2-40B4-BE49-F238E27FC236}">
                <a16:creationId xmlns:a16="http://schemas.microsoft.com/office/drawing/2014/main" id="{E64F9DBB-E7D5-3155-D2E8-33C1450731F2}"/>
              </a:ext>
            </a:extLst>
          </p:cNvPr>
          <p:cNvPicPr>
            <a:picLocks noChangeAspect="1"/>
          </p:cNvPicPr>
          <p:nvPr/>
        </p:nvPicPr>
        <p:blipFill>
          <a:blip r:embed="rId3"/>
          <a:stretch>
            <a:fillRect/>
          </a:stretch>
        </p:blipFill>
        <p:spPr>
          <a:xfrm>
            <a:off x="5732012" y="1858083"/>
            <a:ext cx="3209302" cy="1464852"/>
          </a:xfrm>
          <a:prstGeom prst="rect">
            <a:avLst/>
          </a:prstGeom>
        </p:spPr>
      </p:pic>
      <p:sp>
        <p:nvSpPr>
          <p:cNvPr id="8" name="TextBox 7">
            <a:extLst>
              <a:ext uri="{FF2B5EF4-FFF2-40B4-BE49-F238E27FC236}">
                <a16:creationId xmlns:a16="http://schemas.microsoft.com/office/drawing/2014/main" id="{6A754F73-96FC-3CE8-F0F2-B8E557D3362C}"/>
              </a:ext>
            </a:extLst>
          </p:cNvPr>
          <p:cNvSpPr txBox="1"/>
          <p:nvPr/>
        </p:nvSpPr>
        <p:spPr>
          <a:xfrm>
            <a:off x="6083300" y="3322935"/>
            <a:ext cx="2506726"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DLG fault between phases </a:t>
            </a:r>
            <a:r>
              <a:rPr lang="en-US" sz="1200" i="1" dirty="0">
                <a:latin typeface="Calibri" panose="020F0502020204030204" pitchFamily="34" charset="0"/>
                <a:cs typeface="Calibri" panose="020F0502020204030204" pitchFamily="34" charset="0"/>
              </a:rPr>
              <a:t>b</a:t>
            </a:r>
            <a:r>
              <a:rPr lang="en-US" sz="1200" dirty="0">
                <a:latin typeface="Calibri" panose="020F0502020204030204" pitchFamily="34" charset="0"/>
                <a:cs typeface="Calibri" panose="020F0502020204030204" pitchFamily="34" charset="0"/>
              </a:rPr>
              <a:t> and </a:t>
            </a:r>
            <a:r>
              <a:rPr lang="en-US" sz="1200" i="1" dirty="0">
                <a:latin typeface="Calibri" panose="020F0502020204030204" pitchFamily="34" charset="0"/>
                <a:cs typeface="Calibri" panose="020F0502020204030204" pitchFamily="34" charset="0"/>
              </a:rPr>
              <a:t>c</a:t>
            </a:r>
            <a:r>
              <a:rPr lang="en-US" sz="1200" dirty="0">
                <a:latin typeface="Calibri" panose="020F0502020204030204" pitchFamily="34" charset="0"/>
                <a:cs typeface="Calibri" panose="020F0502020204030204" pitchFamily="34" charset="0"/>
              </a:rPr>
              <a:t> at bus </a:t>
            </a:r>
            <a:r>
              <a:rPr lang="en-US" sz="1200" i="1" dirty="0">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8D32FE20-6540-EA1C-DC10-37A875FF0BF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2231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906088"/>
                <a:ext cx="8229600" cy="2818188"/>
              </a:xfrm>
            </p:spPr>
            <p:txBody>
              <a:bodyPr/>
              <a:lstStyle/>
              <a:p>
                <a:pPr algn="just">
                  <a:spcBef>
                    <a:spcPts val="600"/>
                  </a:spcBef>
                  <a:spcAft>
                    <a:spcPts val="1200"/>
                  </a:spcAft>
                </a:pPr>
                <a:r>
                  <a:rPr lang="en-US" sz="2400" dirty="0">
                    <a:solidFill>
                      <a:schemeClr val="tx1"/>
                    </a:solidFill>
                    <a:latin typeface="Calibri" panose="020F0502020204030204" pitchFamily="34" charset="0"/>
                    <a:cs typeface="Calibri" panose="020F0502020204030204" pitchFamily="34" charset="0"/>
                  </a:rPr>
                  <a:t>Under steady state, complex power </a:t>
                </a:r>
                <a:r>
                  <a:rPr lang="en-US" sz="2400" b="1" dirty="0">
                    <a:solidFill>
                      <a:schemeClr val="tx1"/>
                    </a:solidFill>
                    <a:latin typeface="Calibri" panose="020F0502020204030204" pitchFamily="34" charset="0"/>
                    <a:cs typeface="Calibri" panose="020F0502020204030204" pitchFamily="34" charset="0"/>
                  </a:rPr>
                  <a:t>S</a:t>
                </a:r>
                <a:r>
                  <a:rPr lang="en-US" sz="2400" dirty="0">
                    <a:solidFill>
                      <a:schemeClr val="tx1"/>
                    </a:solidFill>
                    <a:latin typeface="Calibri" panose="020F0502020204030204" pitchFamily="34" charset="0"/>
                    <a:cs typeface="Calibri" panose="020F0502020204030204" pitchFamily="34" charset="0"/>
                  </a:rPr>
                  <a:t> at any location in a distribution system varies with voltage and can be described as a function of voltage V at that point, that is</a:t>
                </a:r>
              </a:p>
              <a:p>
                <a:pPr marL="0" indent="0" algn="just">
                  <a:spcBef>
                    <a:spcPts val="1200"/>
                  </a:spcBef>
                  <a:spcAft>
                    <a:spcPts val="1200"/>
                  </a:spcAft>
                  <a:buNone/>
                </a:pPr>
                <a14:m>
                  <m:oMathPara xmlns:m="http://schemas.openxmlformats.org/officeDocument/2006/math">
                    <m:oMathParaPr>
                      <m:jc m:val="centerGroup"/>
                    </m:oMathParaPr>
                    <m:oMath xmlns:m="http://schemas.openxmlformats.org/officeDocument/2006/math">
                      <m:r>
                        <a:rPr lang="en-US" sz="2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sSup>
                        <m:sSup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I</m:t>
                          </m:r>
                        </m:e>
                        <m:sup>
                          <m: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𝑗𝑄</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algn="just">
                  <a:spcBef>
                    <a:spcPts val="60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Different modeling approaches are used to describe the relationship of the above equation</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906088"/>
                <a:ext cx="8229600" cy="2818188"/>
              </a:xfrm>
              <a:blipFill>
                <a:blip r:embed="rId2"/>
                <a:stretch>
                  <a:fillRect l="-593" t="-1732"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6" name="Footer Placeholder 4">
            <a:extLst>
              <a:ext uri="{FF2B5EF4-FFF2-40B4-BE49-F238E27FC236}">
                <a16:creationId xmlns:a16="http://schemas.microsoft.com/office/drawing/2014/main" id="{A178C151-9DAB-7C1E-D800-84BDF0DCA9E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377315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615681" cy="4937133"/>
              </a:xfrm>
            </p:spPr>
            <p:txBody>
              <a:bodyPr/>
              <a:lstStyle/>
              <a:p>
                <a:pPr algn="just">
                  <a:spcBef>
                    <a:spcPts val="0"/>
                  </a:spcBef>
                  <a:spcAft>
                    <a:spcPts val="120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Discard the first row and the first column and write the equations in a reduced form,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as,</a:t>
                </a:r>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m:oMathPara>
                </a14:m>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Further,</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e>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e>
                      </m:d>
                    </m:oMath>
                  </m:oMathPara>
                </a14:m>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same approach can be used for faults on any other two phases.</a:t>
                </a: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8615681" cy="4937133"/>
              </a:xfrm>
              <a:blipFill>
                <a:blip r:embed="rId2"/>
                <a:stretch>
                  <a:fillRect l="-778" t="-1235" r="-1415" b="-246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90</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7.3 Double-Line-to-Ground (DLG) Fault</a:t>
            </a:r>
          </a:p>
        </p:txBody>
      </p:sp>
      <p:sp>
        <p:nvSpPr>
          <p:cNvPr id="6" name="Footer Placeholder 4">
            <a:extLst>
              <a:ext uri="{FF2B5EF4-FFF2-40B4-BE49-F238E27FC236}">
                <a16:creationId xmlns:a16="http://schemas.microsoft.com/office/drawing/2014/main" id="{B2218895-C7F1-03E3-ECB1-779AF47193F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744750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895003"/>
                <a:ext cx="8724538" cy="5185126"/>
              </a:xfrm>
            </p:spPr>
            <p:txBody>
              <a:bodyPr/>
              <a:lstStyle/>
              <a:p>
                <a:pPr algn="just">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 fault at bus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current will flow from the substation to bus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the faulted phase and </a:t>
                </a: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 current on the other two phases</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gn="just">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illustration, we consider a fault on phase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 shown in the figure.</a:t>
                </a:r>
              </a:p>
              <a:p>
                <a:pPr marL="0" marR="0">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currents for this fault are</a:t>
                </a: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write an equation for voltage drop from the equivalent source to bus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a:t>
                </a: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9" y="895003"/>
                <a:ext cx="8724538" cy="5185126"/>
              </a:xfrm>
              <a:blipFill>
                <a:blip r:embed="rId2"/>
                <a:stretch>
                  <a:fillRect l="-559" t="-941" r="-104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91</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7.4 Single-Line-to-Ground (SLG) Fault</a:t>
            </a:r>
          </a:p>
        </p:txBody>
      </p:sp>
      <p:sp>
        <p:nvSpPr>
          <p:cNvPr id="6" name="Footer Placeholder 4">
            <a:extLst>
              <a:ext uri="{FF2B5EF4-FFF2-40B4-BE49-F238E27FC236}">
                <a16:creationId xmlns:a16="http://schemas.microsoft.com/office/drawing/2014/main" id="{5C1EADA0-8C9D-E651-BF11-C075B1B2820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30293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895004"/>
                <a:ext cx="8695510" cy="3764082"/>
              </a:xfrm>
            </p:spPr>
            <p:txBody>
              <a:bodyPr/>
              <a:lstStyle/>
              <a:p>
                <a:pPr algn="just">
                  <a:spcBef>
                    <a:spcPts val="0"/>
                  </a:spcBef>
                  <a:spcAft>
                    <a:spcPts val="1200"/>
                  </a:spcAft>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Discard the last two equations and keep only the first one, or</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oMath>
                  </m:oMathPara>
                </a14:m>
                <a:endPar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m:rPr>
                                  <m:sty m:val="p"/>
                                </m:rPr>
                                <a:rPr lang="en-US" sz="25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m:t>
                              </m:r>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p>
                          </m:sSubSup>
                        </m:den>
                      </m:f>
                    </m:oMath>
                  </m:oMathPara>
                </a14:m>
                <a:endPar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Again, the same approach can be used for faults on other phases</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9" y="895004"/>
                <a:ext cx="8695510" cy="3764082"/>
              </a:xfrm>
              <a:blipFill>
                <a:blip r:embed="rId2"/>
                <a:stretch>
                  <a:fillRect l="-1122" t="-1297" r="-112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92</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7.4 Single-Line-to-Ground (SLG) Fault</a:t>
            </a:r>
          </a:p>
        </p:txBody>
      </p:sp>
      <p:sp>
        <p:nvSpPr>
          <p:cNvPr id="6" name="Footer Placeholder 4">
            <a:extLst>
              <a:ext uri="{FF2B5EF4-FFF2-40B4-BE49-F238E27FC236}">
                <a16:creationId xmlns:a16="http://schemas.microsoft.com/office/drawing/2014/main" id="{7B188017-10FD-1AFD-CEFD-35AB548623C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45642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651967" cy="5012311"/>
              </a:xfrm>
            </p:spPr>
            <p:txBody>
              <a:bodyPr/>
              <a:lstStyle/>
              <a:p>
                <a:pPr algn="just">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an LL fault at bus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current will flow from the substation to bus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the faulted phases and no current on the third phases. </a:t>
                </a:r>
              </a:p>
              <a:p>
                <a:pPr algn="just">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illustration, we consider a fault between phase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 shown in the figure.</a:t>
                </a:r>
              </a:p>
              <a:p>
                <a:pPr>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this fault, the currents will not flow to the ground but return through the second phase,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as,</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Hence, the currents for this fault are:</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
                        </m:e>
                      </m:d>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8651967" cy="5012311"/>
              </a:xfrm>
              <a:blipFill>
                <a:blip r:embed="rId2"/>
                <a:stretch>
                  <a:fillRect l="-564" t="-973" r="-105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93</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7.5 Line-to-Line (LL) Fault</a:t>
            </a:r>
          </a:p>
        </p:txBody>
      </p:sp>
      <p:sp>
        <p:nvSpPr>
          <p:cNvPr id="6" name="Footer Placeholder 4">
            <a:extLst>
              <a:ext uri="{FF2B5EF4-FFF2-40B4-BE49-F238E27FC236}">
                <a16:creationId xmlns:a16="http://schemas.microsoft.com/office/drawing/2014/main" id="{4406700D-0B98-D5AE-16BD-A67F4E8B17FF}"/>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
        <p:nvSpPr>
          <p:cNvPr id="7" name="TextBox 6">
            <a:extLst>
              <a:ext uri="{FF2B5EF4-FFF2-40B4-BE49-F238E27FC236}">
                <a16:creationId xmlns:a16="http://schemas.microsoft.com/office/drawing/2014/main" id="{394BB8C3-32BB-4B54-A259-DDEDF7A2C2FA}"/>
              </a:ext>
            </a:extLst>
          </p:cNvPr>
          <p:cNvSpPr txBox="1"/>
          <p:nvPr/>
        </p:nvSpPr>
        <p:spPr>
          <a:xfrm>
            <a:off x="6261719" y="4963941"/>
            <a:ext cx="2506726"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DLG fault between phases </a:t>
            </a:r>
            <a:r>
              <a:rPr lang="en-US" sz="1200" i="1" dirty="0">
                <a:latin typeface="Calibri" panose="020F0502020204030204" pitchFamily="34" charset="0"/>
                <a:cs typeface="Calibri" panose="020F0502020204030204" pitchFamily="34" charset="0"/>
              </a:rPr>
              <a:t>b</a:t>
            </a:r>
            <a:r>
              <a:rPr lang="en-US" sz="1200" dirty="0">
                <a:latin typeface="Calibri" panose="020F0502020204030204" pitchFamily="34" charset="0"/>
                <a:cs typeface="Calibri" panose="020F0502020204030204" pitchFamily="34" charset="0"/>
              </a:rPr>
              <a:t> and </a:t>
            </a:r>
            <a:r>
              <a:rPr lang="en-US" sz="1200" i="1" dirty="0">
                <a:latin typeface="Calibri" panose="020F0502020204030204" pitchFamily="34" charset="0"/>
                <a:cs typeface="Calibri" panose="020F0502020204030204" pitchFamily="34" charset="0"/>
              </a:rPr>
              <a:t>c</a:t>
            </a:r>
            <a:r>
              <a:rPr lang="en-US" sz="1200" dirty="0">
                <a:latin typeface="Calibri" panose="020F0502020204030204" pitchFamily="34" charset="0"/>
                <a:cs typeface="Calibri" panose="020F0502020204030204" pitchFamily="34" charset="0"/>
              </a:rPr>
              <a:t> at bus </a:t>
            </a:r>
            <a:r>
              <a:rPr lang="en-US" sz="1200" i="1" dirty="0">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C22B48F-C78D-4E21-822D-F5DA027EDDE3}"/>
              </a:ext>
            </a:extLst>
          </p:cNvPr>
          <p:cNvPicPr>
            <a:picLocks noChangeAspect="1"/>
          </p:cNvPicPr>
          <p:nvPr/>
        </p:nvPicPr>
        <p:blipFill>
          <a:blip r:embed="rId3"/>
          <a:stretch>
            <a:fillRect/>
          </a:stretch>
        </p:blipFill>
        <p:spPr>
          <a:xfrm>
            <a:off x="6062988" y="3550351"/>
            <a:ext cx="2705457" cy="1369533"/>
          </a:xfrm>
          <a:prstGeom prst="rect">
            <a:avLst/>
          </a:prstGeom>
        </p:spPr>
      </p:pic>
    </p:spTree>
    <p:extLst>
      <p:ext uri="{BB962C8B-B14F-4D97-AF65-F5344CB8AC3E}">
        <p14:creationId xmlns:p14="http://schemas.microsoft.com/office/powerpoint/2010/main" val="22600270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895003"/>
                <a:ext cx="8710024" cy="4937133"/>
              </a:xfrm>
            </p:spPr>
            <p:txBody>
              <a:bodyPr/>
              <a:lstStyle/>
              <a:p>
                <a:pPr>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Also, the voltages at bus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 the faulted phases are equal, </a:t>
                </a:r>
              </a:p>
              <a:p>
                <a:pPr marL="0" indent="0">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the equation for voltage drop from the equivalent source to bus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a:t>
                </a:r>
              </a:p>
              <a:p>
                <a:pPr marL="0" indent="0">
                  <a:spcBef>
                    <a:spcPts val="0"/>
                  </a:spcBef>
                  <a:spcAft>
                    <a:spcPts val="0"/>
                  </a:spcAft>
                  <a:buNone/>
                </a:pPr>
                <a14:m>
                  <m:oMathPara xmlns:m="http://schemas.openxmlformats.org/officeDocument/2006/math">
                    <m:oMathParaPr>
                      <m:jc m:val="centerGroup"/>
                    </m:oMathParaPr>
                    <m:oMath xmlns:m="http://schemas.openxmlformats.org/officeDocument/2006/math">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
                        </m:e>
                      </m:d>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Expanding the last two equations gives</a:t>
                </a:r>
              </a:p>
              <a:p>
                <a:pPr marL="0" indent="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indent="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9" y="895003"/>
                <a:ext cx="8710024" cy="4937133"/>
              </a:xfrm>
              <a:blipFill>
                <a:blip r:embed="rId2"/>
                <a:stretch>
                  <a:fillRect l="-1050" t="-98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94</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7.5 Line-to-Line (LL) Fault</a:t>
            </a:r>
          </a:p>
        </p:txBody>
      </p:sp>
      <p:sp>
        <p:nvSpPr>
          <p:cNvPr id="6" name="Footer Placeholder 4">
            <a:extLst>
              <a:ext uri="{FF2B5EF4-FFF2-40B4-BE49-F238E27FC236}">
                <a16:creationId xmlns:a16="http://schemas.microsoft.com/office/drawing/2014/main" id="{AC0BF874-CC33-FB33-2F5F-8AE9F8AA6D7F}"/>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487672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895004"/>
                <a:ext cx="8724538" cy="3328654"/>
              </a:xfrm>
            </p:spPr>
            <p:txBody>
              <a:bodyPr/>
              <a:lstStyle/>
              <a:p>
                <a:pPr>
                  <a:spcBef>
                    <a:spcPts val="0"/>
                  </a:spcBef>
                  <a:spcAft>
                    <a:spcPts val="120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Rearranging and expressing in the matrix form gives</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e>
                            </m:mr>
                          </m:m>
                        </m:e>
                      </m:d>
                      <m:r>
                        <a:rPr lang="en-US" sz="2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𝑏𝑏</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𝑏𝑐</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𝑠𝑖</m:t>
                                            </m:r>
                                          </m:sup>
                                        </m:sSubSup>
                                      </m:e>
                                    </m:d>
                                  </m:e>
                                  <m:e>
                                    <m:r>
                                      <a:rPr lang="en-US" sz="2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e>
                                </m:mr>
                                <m:mr>
                                  <m:e>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𝑐𝑏</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𝑐𝑐</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𝑠𝑖</m:t>
                                            </m:r>
                                          </m:sup>
                                        </m:sSubSup>
                                      </m:e>
                                    </m:d>
                                  </m:e>
                                  <m:e>
                                    <m:r>
                                      <a:rPr lang="en-US" sz="2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e>
                                </m:mr>
                              </m:m>
                            </m:e>
                          </m:d>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800">
                                    <a:solidFill>
                                      <a:schemeClr val="tx1"/>
                                    </a:solidFill>
                                    <a:latin typeface="Cambria Math" panose="02040503050406030204" pitchFamily="18" charset="0"/>
                                    <a:ea typeface="Calibri" panose="020F0502020204030204" pitchFamily="34" charset="0"/>
                                    <a:cs typeface="Times New Roman" panose="02020603050405020304" pitchFamily="18" charset="0"/>
                                  </a:rPr>
                                  <m:t>1.0∠</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a:solidFill>
                                          <a:schemeClr val="tx1"/>
                                        </a:solidFill>
                                        <a:latin typeface="Cambria Math" panose="02040503050406030204" pitchFamily="18" charset="0"/>
                                        <a:ea typeface="Calibri" panose="020F0502020204030204" pitchFamily="34" charset="0"/>
                                        <a:cs typeface="Times New Roman" panose="02020603050405020304" pitchFamily="18" charset="0"/>
                                      </a:rPr>
                                      <m:t>120</m:t>
                                    </m:r>
                                  </m:e>
                                  <m:sup>
                                    <m:r>
                                      <a:rPr lang="en-US" sz="2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2800">
                                    <a:solidFill>
                                      <a:schemeClr val="tx1"/>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a:solidFill>
                                          <a:schemeClr val="tx1"/>
                                        </a:solidFill>
                                        <a:latin typeface="Cambria Math" panose="02040503050406030204" pitchFamily="18" charset="0"/>
                                        <a:ea typeface="Calibri" panose="020F0502020204030204" pitchFamily="34" charset="0"/>
                                        <a:cs typeface="Times New Roman" panose="02020603050405020304" pitchFamily="18" charset="0"/>
                                      </a:rPr>
                                      <m:t>120</m:t>
                                    </m:r>
                                  </m:e>
                                  <m:sup>
                                    <m:r>
                                      <a:rPr lang="en-US" sz="2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e>
                            </m:mr>
                          </m:m>
                        </m:e>
                      </m:d>
                    </m:oMath>
                  </m:oMathPara>
                </a14:m>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Solving it gives both </a:t>
                </a:r>
                <a14:m>
                  <m:oMath xmlns:m="http://schemas.openxmlformats.org/officeDocument/2006/math">
                    <m:sSubSup>
                      <m:sSubSupPr>
                        <m:ctrlPr>
                          <a:rPr lang="en-US" sz="2800" i="1">
                            <a:solidFill>
                              <a:schemeClr val="tx1"/>
                            </a:solidFill>
                            <a:latin typeface="Cambria Math" panose="02040503050406030204" pitchFamily="18" charset="0"/>
                          </a:rPr>
                        </m:ctrlPr>
                      </m:sSubSupPr>
                      <m:e>
                        <m:r>
                          <a:rPr lang="en-US" sz="2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𝑰</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𝑏𝐹</m:t>
                        </m:r>
                      </m:sup>
                    </m:sSubSup>
                  </m:oMath>
                </a14:m>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2800" i="1">
                            <a:solidFill>
                              <a:schemeClr val="tx1"/>
                            </a:solidFill>
                            <a:latin typeface="Cambria Math" panose="02040503050406030204" pitchFamily="18" charset="0"/>
                          </a:rPr>
                        </m:ctrlPr>
                      </m:sSubSupPr>
                      <m:e>
                        <m:r>
                          <a:rPr lang="en-US" sz="2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𝑽</m:t>
                        </m:r>
                      </m:e>
                      <m:sub>
                        <m:r>
                          <a:rPr lang="en-US" sz="2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𝒊</m:t>
                        </m:r>
                      </m:sub>
                      <m:sup>
                        <m:r>
                          <a:rPr lang="en-US" sz="2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𝒃</m:t>
                        </m:r>
                      </m:sup>
                    </m:sSubSup>
                  </m:oMath>
                </a14:m>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as well as </a:t>
                </a:r>
                <a14:m>
                  <m:oMath xmlns:m="http://schemas.openxmlformats.org/officeDocument/2006/math">
                    <m:sSubSup>
                      <m:sSubSupPr>
                        <m:ctrlPr>
                          <a:rPr lang="en-US" sz="2800" i="1">
                            <a:solidFill>
                              <a:schemeClr val="tx1"/>
                            </a:solidFill>
                            <a:latin typeface="Cambria Math" panose="02040503050406030204" pitchFamily="18" charset="0"/>
                          </a:rPr>
                        </m:ctrlPr>
                      </m:sSubSupPr>
                      <m:e>
                        <m:r>
                          <a:rPr lang="en-US" sz="2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𝑰</m:t>
                        </m:r>
                      </m:e>
                      <m:sub>
                        <m:r>
                          <a:rPr lang="en-US" sz="2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𝒊</m:t>
                        </m:r>
                      </m:sub>
                      <m:sup>
                        <m:r>
                          <a:rPr lang="en-US" sz="2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𝒄𝑭</m:t>
                        </m:r>
                      </m:sup>
                    </m:sSubSup>
                  </m:oMath>
                </a14:m>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2800" i="1">
                            <a:solidFill>
                              <a:schemeClr val="tx1"/>
                            </a:solidFill>
                            <a:latin typeface="Cambria Math" panose="02040503050406030204" pitchFamily="18" charset="0"/>
                          </a:rPr>
                        </m:ctrlPr>
                      </m:sSubSupPr>
                      <m:e>
                        <m:r>
                          <a:rPr lang="en-US" sz="2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𝑽</m:t>
                        </m:r>
                      </m:e>
                      <m:sub>
                        <m:r>
                          <a:rPr lang="en-US" sz="2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𝒊</m:t>
                        </m:r>
                      </m:sub>
                      <m:sup>
                        <m:r>
                          <a:rPr lang="en-US" sz="2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𝒄</m:t>
                        </m:r>
                      </m:sup>
                    </m:sSubSup>
                  </m:oMath>
                </a14:m>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9" y="895004"/>
                <a:ext cx="8724538" cy="3328654"/>
              </a:xfrm>
              <a:blipFill>
                <a:blip r:embed="rId2"/>
                <a:stretch>
                  <a:fillRect l="-769" t="-183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95</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7.5 Line-to-Line (LL) Fault</a:t>
            </a:r>
          </a:p>
        </p:txBody>
      </p:sp>
      <p:sp>
        <p:nvSpPr>
          <p:cNvPr id="6" name="Footer Placeholder 4">
            <a:extLst>
              <a:ext uri="{FF2B5EF4-FFF2-40B4-BE49-F238E27FC236}">
                <a16:creationId xmlns:a16="http://schemas.microsoft.com/office/drawing/2014/main" id="{C5B2ABB1-A4DF-3DE5-1AE6-0951673C817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034449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331365" cy="4937133"/>
              </a:xfrm>
            </p:spPr>
            <p:txBody>
              <a:bodyPr/>
              <a:lstStyle/>
              <a:p>
                <a:pPr algn="just">
                  <a:spcBef>
                    <a:spcPts val="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Although symmetrical component‐based fault analysis does not work well for distribution systems, it can be used to get approximate results only for the part of the system that has all the three phases.</a:t>
                </a:r>
              </a:p>
              <a:p>
                <a:pPr algn="just">
                  <a:spcBef>
                    <a:spcPts val="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first step is to determine the three-phase impedance matrix from the substation bus (bus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to the faulted bus (bus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Bef>
                    <a:spcPts val="0"/>
                  </a:spcBef>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general equation for this impedance matrix is given by,</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effectLst/>
                              <a:latin typeface="Cambria Math" panose="020405030504060302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rPr>
                              </m:ctrlPr>
                            </m:mPr>
                            <m:mr>
                              <m:e>
                                <m:sSubSup>
                                  <m:sSubSupPr>
                                    <m:ctrlPr>
                                      <a:rPr lang="en-US" sz="16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6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6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6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6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6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6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6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6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e>
                      </m:d>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b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8331365" cy="4937133"/>
              </a:xfrm>
              <a:blipFill>
                <a:blip r:embed="rId2"/>
                <a:stretch>
                  <a:fillRect l="-585" t="-988" r="-102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96</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 Symmetrical Component-based Fault Analysis</a:t>
            </a:r>
          </a:p>
        </p:txBody>
      </p:sp>
      <p:sp>
        <p:nvSpPr>
          <p:cNvPr id="6" name="Footer Placeholder 4">
            <a:extLst>
              <a:ext uri="{FF2B5EF4-FFF2-40B4-BE49-F238E27FC236}">
                <a16:creationId xmlns:a16="http://schemas.microsoft.com/office/drawing/2014/main" id="{ACB0E8F0-D72D-838B-3A65-0A347F76828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383646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331365" cy="2533997"/>
              </a:xfrm>
            </p:spPr>
            <p:txBody>
              <a:bodyPr/>
              <a:lstStyle/>
              <a:p>
                <a:pPr>
                  <a:spcBef>
                    <a:spcPts val="1200"/>
                  </a:spcBef>
                  <a:spcAft>
                    <a:spcPts val="1200"/>
                  </a:spcAf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next step is to transform this matrix to sequence domain, which gives:</a:t>
                </a:r>
              </a:p>
              <a:p>
                <a:pPr marL="0" indent="0">
                  <a:spcBef>
                    <a:spcPts val="120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11</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22</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e>
                      </m:d>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e>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mr>
                          </m:m>
                        </m:e>
                      </m:d>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e>
                      </m:d>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e>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
                        </m:e>
                      </m:d>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b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8331365" cy="2533997"/>
              </a:xfrm>
              <a:blipFill>
                <a:blip r:embed="rId2"/>
                <a:stretch>
                  <a:fillRect l="-658" t="-192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97</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 Symmetrical Component-based Fault Analysis</a:t>
            </a:r>
          </a:p>
        </p:txBody>
      </p:sp>
      <p:sp>
        <p:nvSpPr>
          <p:cNvPr id="6" name="Footer Placeholder 4">
            <a:extLst>
              <a:ext uri="{FF2B5EF4-FFF2-40B4-BE49-F238E27FC236}">
                <a16:creationId xmlns:a16="http://schemas.microsoft.com/office/drawing/2014/main" id="{ACB0E8F0-D72D-838B-3A65-0A347F76828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806652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331365" cy="4937133"/>
          </a:xfrm>
        </p:spPr>
        <p:txBody>
          <a:bodyPr/>
          <a:lstStyle/>
          <a:p>
            <a:pPr algn="just">
              <a:spcBef>
                <a:spcPts val="0"/>
              </a:spcBef>
              <a:spcAft>
                <a:spcPts val="1200"/>
              </a:spcAf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resulting sequence impedance matrix is not diagonal, but for approximation, we discard the off-diagonal terms.</a:t>
            </a:r>
          </a:p>
          <a:p>
            <a:pPr algn="just">
              <a:spcBef>
                <a:spcPts val="0"/>
              </a:spcBef>
              <a:spcAft>
                <a:spcPts val="1200"/>
              </a:spcAf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diagonal entries are considered as the zero-, positive, and negative-sequence impedances of the distribution system from the substation bus to the point of fault.</a:t>
            </a:r>
          </a:p>
          <a:p>
            <a:pPr algn="just">
              <a:spcBef>
                <a:spcPts val="0"/>
              </a:spcBef>
              <a:spcAft>
                <a:spcPts val="1200"/>
              </a:spcAf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To determine the pre-fault circuits in the sequence domain, we add the respective impedances from the equivalent source to the substation bus and the impedances from the substation bus to the faulted bus.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98</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 Symmetrical Component-based Fault Analysis</a:t>
            </a:r>
          </a:p>
        </p:txBody>
      </p:sp>
      <p:sp>
        <p:nvSpPr>
          <p:cNvPr id="6" name="Footer Placeholder 4">
            <a:extLst>
              <a:ext uri="{FF2B5EF4-FFF2-40B4-BE49-F238E27FC236}">
                <a16:creationId xmlns:a16="http://schemas.microsoft.com/office/drawing/2014/main" id="{CCDAA9F3-0394-78A2-E5EE-41B8A5C1B66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728248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331365" cy="3081911"/>
          </a:xfrm>
        </p:spPr>
        <p:txBody>
          <a:bodyPr/>
          <a:lstStyle/>
          <a:p>
            <a:pPr algn="just">
              <a:spcBef>
                <a:spcPts val="0"/>
              </a:spcBef>
              <a:spcAft>
                <a:spcPts val="1200"/>
              </a:spcAf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All impedances must be converted to per unit before adding them.</a:t>
            </a:r>
          </a:p>
          <a:p>
            <a:pPr algn="just">
              <a:spcBef>
                <a:spcPts val="0"/>
              </a:spcBef>
              <a:spcAft>
                <a:spcPts val="1200"/>
              </a:spcAf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voltage source in the phase domain is balanced, providing a source only for the positive sequence.</a:t>
            </a:r>
          </a:p>
          <a:p>
            <a:pPr algn="just">
              <a:spcBef>
                <a:spcPts val="0"/>
              </a:spcBef>
              <a:spcAft>
                <a:spcPts val="1200"/>
              </a:spcAf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Hence, we can determine the three pre-fault sequence domain circuits as shown in the figure (next slide).</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99</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 Symmetrical Component-based Fault Analysis</a:t>
            </a:r>
          </a:p>
        </p:txBody>
      </p:sp>
      <p:sp>
        <p:nvSpPr>
          <p:cNvPr id="6" name="Footer Placeholder 4">
            <a:extLst>
              <a:ext uri="{FF2B5EF4-FFF2-40B4-BE49-F238E27FC236}">
                <a16:creationId xmlns:a16="http://schemas.microsoft.com/office/drawing/2014/main" id="{CCDAA9F3-0394-78A2-E5EE-41B8A5C1B66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82222104"/>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mes n">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4937</TotalTime>
  <Words>8427</Words>
  <Application>Microsoft Office PowerPoint</Application>
  <PresentationFormat>On-screen Show (4:3)</PresentationFormat>
  <Paragraphs>931</Paragraphs>
  <Slides>110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110</vt:i4>
      </vt:variant>
    </vt:vector>
  </HeadingPairs>
  <TitlesOfParts>
    <vt:vector size="120" baseType="lpstr">
      <vt:lpstr>Arial</vt:lpstr>
      <vt:lpstr>Calibri</vt:lpstr>
      <vt:lpstr>Cambria Math</vt:lpstr>
      <vt:lpstr>Georgia</vt:lpstr>
      <vt:lpstr>Söhne</vt:lpstr>
      <vt:lpstr>Times</vt:lpstr>
      <vt:lpstr>Times New Roman</vt:lpstr>
      <vt:lpstr>Univers 65</vt:lpstr>
      <vt:lpstr>Univers 67 CondensedBold</vt:lpstr>
      <vt:lpstr>PowerPoint</vt:lpstr>
      <vt:lpstr>Distribution System Analysis </vt:lpstr>
      <vt:lpstr>Distribution System Analysis</vt:lpstr>
      <vt:lpstr>1. Introduction</vt:lpstr>
      <vt:lpstr>2. Modeling of Source Impedance</vt:lpstr>
      <vt:lpstr>2. Modeling of Source Impedance</vt:lpstr>
      <vt:lpstr>2. Modeling of Source Impedance</vt:lpstr>
      <vt:lpstr>Approximate Line Segment Model</vt:lpstr>
      <vt:lpstr>2. Modeling of Source Impedance</vt:lpstr>
      <vt:lpstr>3. Load Models</vt:lpstr>
      <vt:lpstr>3. Load Models</vt:lpstr>
      <vt:lpstr>3. Load Models</vt:lpstr>
      <vt:lpstr>3. Load Models</vt:lpstr>
      <vt:lpstr>3. Load Models</vt:lpstr>
      <vt:lpstr>3. Load Models</vt:lpstr>
      <vt:lpstr>3. Load Models</vt:lpstr>
      <vt:lpstr>3. Load Models</vt:lpstr>
      <vt:lpstr>3. Load Models</vt:lpstr>
      <vt:lpstr>3. Load Models</vt:lpstr>
      <vt:lpstr>4. Distributed Energy Resources (DERs)</vt:lpstr>
      <vt:lpstr>4. Distributed Energy Resources (DERs)</vt:lpstr>
      <vt:lpstr>4. Distributed Energy Resources (DERs)</vt:lpstr>
      <vt:lpstr>4. Distributed Energy Resources (DERs)</vt:lpstr>
      <vt:lpstr>4. Distributed Energy Resources (DERs)</vt:lpstr>
      <vt:lpstr>4. Distributed Energy Resources (DERs)</vt:lpstr>
      <vt:lpstr>4. Distributed Energy Resources (DERs)</vt:lpstr>
      <vt:lpstr>4. Distributed Energy Resources (DERs)</vt:lpstr>
      <vt:lpstr>4. Distributed Energy Resources (DERs)</vt:lpstr>
      <vt:lpstr>4. Distributed Energy Resources (DERs)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7. Fault Calculation</vt:lpstr>
      <vt:lpstr>7. Fault Calculation</vt:lpstr>
      <vt:lpstr>7. Fault Calculation</vt:lpstr>
      <vt:lpstr>7. Fault Calculation</vt:lpstr>
      <vt:lpstr>7.1 Prefault System</vt:lpstr>
      <vt:lpstr>7.1 Prefault System</vt:lpstr>
      <vt:lpstr>7.1 Prefault System</vt:lpstr>
      <vt:lpstr>7.1 Prefault System</vt:lpstr>
      <vt:lpstr>7.1 Prefault System</vt:lpstr>
      <vt:lpstr>7.1 Prefault System</vt:lpstr>
      <vt:lpstr>7.1 Prefault System</vt:lpstr>
      <vt:lpstr>7.1 Prefault System</vt:lpstr>
      <vt:lpstr>7.2 Three – Phase Fault</vt:lpstr>
      <vt:lpstr>7.2 Three – Phase Fault</vt:lpstr>
      <vt:lpstr>7.2 Three – Phase Fault</vt:lpstr>
      <vt:lpstr>7.2 Three – Phase Fault</vt:lpstr>
      <vt:lpstr>7.2 Three – Phase Fault</vt:lpstr>
      <vt:lpstr>7.2 Three – Phase Fault</vt:lpstr>
      <vt:lpstr>7.3 Double-Line-to-Ground (DLG) Fault</vt:lpstr>
      <vt:lpstr>7.3 Double-Line-to-Ground (DLG) Fault</vt:lpstr>
      <vt:lpstr>7.4 Single-Line-to-Ground (SLG) Fault</vt:lpstr>
      <vt:lpstr>7.4 Single-Line-to-Ground (SLG) Fault</vt:lpstr>
      <vt:lpstr>7.5 Line-to-Line (LL) Fault</vt:lpstr>
      <vt:lpstr>7.5 Line-to-Line (LL) Fault</vt:lpstr>
      <vt:lpstr>7.5 Line-to-Line (LL) Fault</vt:lpstr>
      <vt:lpstr>7.6 Symmetrical Component-based Fault Analysis</vt:lpstr>
      <vt:lpstr>7.6 Symmetrical Component-based Fault Analysis</vt:lpstr>
      <vt:lpstr>7.6 Symmetrical Component-based Fault Analysis</vt:lpstr>
      <vt:lpstr>7.6 Symmetrical Component-based Fault Analysis</vt:lpstr>
      <vt:lpstr>7.6 Symmetrical Component-based Fault Analysis</vt:lpstr>
      <vt:lpstr>7.6.1 Three-phase Fault</vt:lpstr>
      <vt:lpstr>7.6.1 Three-phase Fault</vt:lpstr>
      <vt:lpstr>7.6.2 DLG Fault</vt:lpstr>
      <vt:lpstr>7.6.2 DLG Fault</vt:lpstr>
      <vt:lpstr>7.6.2 DLG Fault</vt:lpstr>
      <vt:lpstr>7.6.3 SLG Fault</vt:lpstr>
      <vt:lpstr>7.6.3 SLG Fault</vt:lpstr>
      <vt:lpstr>7.6.4 LL Fault</vt:lpstr>
      <vt:lpstr>7.6.4 LL Fault</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dc:title>
  <dc:creator>Tiwari, Prashant [E CPE]</dc:creator>
  <cp:lastModifiedBy>Wang, Zhaoyu [E CPE]</cp:lastModifiedBy>
  <cp:revision>57</cp:revision>
  <dcterms:created xsi:type="dcterms:W3CDTF">2022-12-20T23:57:39Z</dcterms:created>
  <dcterms:modified xsi:type="dcterms:W3CDTF">2025-09-18T21:14:16Z</dcterms:modified>
</cp:coreProperties>
</file>